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7" r:id="rId2"/>
    <p:sldId id="287" r:id="rId3"/>
    <p:sldId id="288" r:id="rId4"/>
    <p:sldId id="349" r:id="rId5"/>
    <p:sldId id="350" r:id="rId6"/>
    <p:sldId id="310" r:id="rId7"/>
    <p:sldId id="351" r:id="rId8"/>
    <p:sldId id="311" r:id="rId9"/>
    <p:sldId id="348" r:id="rId10"/>
    <p:sldId id="312" r:id="rId11"/>
    <p:sldId id="313" r:id="rId12"/>
    <p:sldId id="352" r:id="rId13"/>
    <p:sldId id="353" r:id="rId14"/>
    <p:sldId id="315" r:id="rId15"/>
    <p:sldId id="316" r:id="rId16"/>
    <p:sldId id="317" r:id="rId17"/>
    <p:sldId id="354" r:id="rId18"/>
    <p:sldId id="318" r:id="rId19"/>
    <p:sldId id="320" r:id="rId20"/>
    <p:sldId id="363" r:id="rId21"/>
    <p:sldId id="355" r:id="rId22"/>
    <p:sldId id="322" r:id="rId23"/>
    <p:sldId id="323" r:id="rId24"/>
    <p:sldId id="324" r:id="rId25"/>
    <p:sldId id="325" r:id="rId26"/>
    <p:sldId id="326" r:id="rId27"/>
    <p:sldId id="328" r:id="rId28"/>
    <p:sldId id="356" r:id="rId29"/>
    <p:sldId id="360" r:id="rId30"/>
    <p:sldId id="331" r:id="rId31"/>
    <p:sldId id="334" r:id="rId32"/>
    <p:sldId id="343" r:id="rId33"/>
    <p:sldId id="344" r:id="rId34"/>
    <p:sldId id="345" r:id="rId35"/>
    <p:sldId id="364" r:id="rId36"/>
    <p:sldId id="346" r:id="rId37"/>
    <p:sldId id="361" r:id="rId38"/>
    <p:sldId id="329" r:id="rId39"/>
    <p:sldId id="330" r:id="rId40"/>
    <p:sldId id="332" r:id="rId41"/>
    <p:sldId id="333" r:id="rId42"/>
    <p:sldId id="337" r:id="rId43"/>
    <p:sldId id="362" r:id="rId44"/>
    <p:sldId id="338" r:id="rId45"/>
    <p:sldId id="339" r:id="rId46"/>
    <p:sldId id="340" r:id="rId47"/>
    <p:sldId id="357" r:id="rId48"/>
    <p:sldId id="358" r:id="rId49"/>
    <p:sldId id="359" r:id="rId50"/>
    <p:sldId id="342" r:id="rId51"/>
    <p:sldId id="347" r:id="rId52"/>
    <p:sldId id="327" r:id="rId53"/>
    <p:sldId id="336" r:id="rId54"/>
    <p:sldId id="309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99FF"/>
    <a:srgbClr val="1E5AB2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5" autoAdjust="0"/>
    <p:restoredTop sz="99314" autoAdjust="0"/>
  </p:normalViewPr>
  <p:slideViewPr>
    <p:cSldViewPr>
      <p:cViewPr>
        <p:scale>
          <a:sx n="100" d="100"/>
          <a:sy n="100" d="100"/>
        </p:scale>
        <p:origin x="398" y="2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9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F9036-FCF8-4E26-B6D6-2BEB6EDB350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88432-EB1F-427A-9DD9-E475E96F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2380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</p:spTree>
    <p:extLst>
      <p:ext uri="{BB962C8B-B14F-4D97-AF65-F5344CB8AC3E}">
        <p14:creationId xmlns:p14="http://schemas.microsoft.com/office/powerpoint/2010/main" val="463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070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22574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422282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73FF3E-C493-4604-920C-6FAD14CFA963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58844"/>
            <a:ext cx="2057400" cy="273844"/>
          </a:xfrm>
          <a:prstGeom prst="rect">
            <a:avLst/>
          </a:prstGeom>
        </p:spPr>
        <p:txBody>
          <a:bodyPr/>
          <a:lstStyle/>
          <a:p>
            <a:fld id="{D6597FB2-5F3E-4FF0-92AF-52E11D11C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9144000" cy="514349"/>
          </a:xfrm>
          <a:prstGeom prst="rect">
            <a:avLst/>
          </a:prstGeom>
          <a:solidFill>
            <a:srgbClr val="B70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518368" y="4763429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fld id="{B5C881AA-F0C4-B947-803C-EA0A96934EAC}" type="slidenum">
              <a:rPr lang="en-US" sz="1200">
                <a:solidFill>
                  <a:srgbClr val="636D6E"/>
                </a:solidFill>
              </a:rPr>
              <a:pPr defTabSz="457200"/>
              <a:t>‹#›</a:t>
            </a:fld>
            <a:endParaRPr lang="en-US" sz="1200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8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77.png"/><Relationship Id="rId9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1.png"/><Relationship Id="rId5" Type="http://schemas.openxmlformats.org/officeDocument/2006/relationships/image" Target="../media/image79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A7182-7277-4DAD-9A3E-F04AEECB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1053" r="2055" b="188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361950"/>
            <a:ext cx="7772400" cy="110251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Complex Attosecond Transient-absorption</a:t>
            </a:r>
          </a:p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Spectroscopy</a:t>
            </a:r>
            <a:endParaRPr lang="en-US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3679032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Stephen J. Hageman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Agostini-DiMauro Ultrafast Atomic Physics Research Group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Ph.D. Dissertation Defense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Dec. 8, 2020</a:t>
            </a:r>
          </a:p>
        </p:txBody>
      </p:sp>
    </p:spTree>
    <p:extLst>
      <p:ext uri="{BB962C8B-B14F-4D97-AF65-F5344CB8AC3E}">
        <p14:creationId xmlns:p14="http://schemas.microsoft.com/office/powerpoint/2010/main" val="378863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20D1-DAE0-4E33-A3CC-E44820770478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AE49-3404-4C8C-A177-D0587EE0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2" y="666750"/>
            <a:ext cx="7015575" cy="3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93EB8-0A91-4B68-A399-AE0BD602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90550"/>
            <a:ext cx="5410200" cy="2114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EFAAA-0B00-432E-8E63-BB52208B0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52"/>
          <a:stretch/>
        </p:blipFill>
        <p:spPr>
          <a:xfrm rot="5400000">
            <a:off x="4332111" y="754239"/>
            <a:ext cx="1851378" cy="6248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31EF8B-0FEC-46D7-AC74-077E54F2D300}"/>
              </a:ext>
            </a:extLst>
          </p:cNvPr>
          <p:cNvGrpSpPr/>
          <p:nvPr/>
        </p:nvGrpSpPr>
        <p:grpSpPr>
          <a:xfrm>
            <a:off x="753333" y="3028950"/>
            <a:ext cx="1418066" cy="676730"/>
            <a:chOff x="2301761" y="2114471"/>
            <a:chExt cx="1418066" cy="81249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150BDCD-55E1-441C-B400-A64746DBCB74}"/>
                </a:ext>
              </a:extLst>
            </p:cNvPr>
            <p:cNvSpPr/>
            <p:nvPr/>
          </p:nvSpPr>
          <p:spPr>
            <a:xfrm>
              <a:off x="2301761" y="2144171"/>
              <a:ext cx="1418066" cy="7827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B118CD-ADF0-4B57-ADB7-B83605F3AEAC}"/>
                </a:ext>
              </a:extLst>
            </p:cNvPr>
            <p:cNvSpPr txBox="1"/>
            <p:nvPr/>
          </p:nvSpPr>
          <p:spPr>
            <a:xfrm>
              <a:off x="2335708" y="2114471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TOPAS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1D8E1E-DD58-44D7-AA45-914D8436071B}"/>
                </a:ext>
              </a:extLst>
            </p:cNvPr>
            <p:cNvSpPr txBox="1"/>
            <p:nvPr/>
          </p:nvSpPr>
          <p:spPr>
            <a:xfrm>
              <a:off x="2335708" y="2343960"/>
              <a:ext cx="1333500" cy="51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1300 – 1550 nm, 60 fs, 3 </a:t>
              </a:r>
              <a:r>
                <a:rPr lang="en-US" sz="11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mJ</a:t>
              </a:r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, 1 kHz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212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 Photon Spectrometer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74E8A-9425-40D6-BB71-7D9F6776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4929582" cy="2060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F3A7F-998E-49DD-A4BC-E1D633AF6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27"/>
          <a:stretch/>
        </p:blipFill>
        <p:spPr>
          <a:xfrm>
            <a:off x="6242370" y="2563664"/>
            <a:ext cx="2567382" cy="186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72E03-7F56-447F-B390-DA64E788C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73"/>
          <a:stretch/>
        </p:blipFill>
        <p:spPr>
          <a:xfrm>
            <a:off x="6218952" y="630550"/>
            <a:ext cx="2590800" cy="18620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B42D84-047E-4290-8084-75438808C903}"/>
              </a:ext>
            </a:extLst>
          </p:cNvPr>
          <p:cNvCxnSpPr>
            <a:cxnSpLocks/>
          </p:cNvCxnSpPr>
          <p:nvPr/>
        </p:nvCxnSpPr>
        <p:spPr>
          <a:xfrm flipH="1" flipV="1">
            <a:off x="4648201" y="940591"/>
            <a:ext cx="1752599" cy="30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97EE5-522F-4675-A1C6-F27A4D915D85}"/>
              </a:ext>
            </a:extLst>
          </p:cNvPr>
          <p:cNvSpPr/>
          <p:nvPr/>
        </p:nvSpPr>
        <p:spPr>
          <a:xfrm>
            <a:off x="34119" y="3088258"/>
            <a:ext cx="59094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Photon spectrometer allows for the measurement of harmonics in the energy range 25-1240 eV using two VLS gratings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Cage and crank design allows for the MCP/phosphor detector to be positioned along the flat-field of both gratings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VLS grating only focus in one-dimension, thus the spatial profile can be measured as a function of photon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065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SC_0321-4.jpg" descr="DSC_0321-4.jpg">
            <a:extLst>
              <a:ext uri="{FF2B5EF4-FFF2-40B4-BE49-F238E27FC236}">
                <a16:creationId xmlns:a16="http://schemas.microsoft.com/office/drawing/2014/main" id="{01FDF61B-03A3-4D6B-A954-D048BC5BB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6" r="9907" b="26673"/>
          <a:stretch/>
        </p:blipFill>
        <p:spPr>
          <a:xfrm>
            <a:off x="685800" y="819150"/>
            <a:ext cx="7826963" cy="3962400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7520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95DD4-362E-46BF-AAB7-633789B5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8"/>
          <a:stretch/>
        </p:blipFill>
        <p:spPr>
          <a:xfrm>
            <a:off x="685800" y="1867388"/>
            <a:ext cx="3423791" cy="2137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71631-A6D5-4A23-965C-220095C2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96388"/>
            <a:ext cx="3531938" cy="2194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33F74-9FBF-44CF-BE00-90D55C53E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45"/>
          <a:stretch/>
        </p:blipFill>
        <p:spPr>
          <a:xfrm>
            <a:off x="1920020" y="610531"/>
            <a:ext cx="3838757" cy="11793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939E347-ABFD-4DE3-B8C9-7A583ABA616A}"/>
              </a:ext>
            </a:extLst>
          </p:cNvPr>
          <p:cNvGrpSpPr/>
          <p:nvPr/>
        </p:nvGrpSpPr>
        <p:grpSpPr>
          <a:xfrm>
            <a:off x="6400800" y="558598"/>
            <a:ext cx="4003517" cy="1233387"/>
            <a:chOff x="6400800" y="558598"/>
            <a:chExt cx="4003517" cy="1233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9F8AC2-5204-4DA7-AEE0-E8063EB8DC3A}"/>
                </a:ext>
              </a:extLst>
            </p:cNvPr>
            <p:cNvGrpSpPr/>
            <p:nvPr/>
          </p:nvGrpSpPr>
          <p:grpSpPr>
            <a:xfrm>
              <a:off x="6400800" y="558598"/>
              <a:ext cx="2673875" cy="1233387"/>
              <a:chOff x="6470125" y="3556861"/>
              <a:chExt cx="2673875" cy="123338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308E28-742C-434E-820F-59D134D17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0125" y="3844119"/>
                <a:ext cx="2514600" cy="29885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D32655F-EA04-4EAB-A8F0-7FE850E93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0587" y="4502990"/>
                <a:ext cx="1653676" cy="28725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AAC9C9-E013-4C31-BA36-BF00FA1F7269}"/>
                  </a:ext>
                </a:extLst>
              </p:cNvPr>
              <p:cNvSpPr txBox="1"/>
              <p:nvPr/>
            </p:nvSpPr>
            <p:spPr>
              <a:xfrm>
                <a:off x="7258053" y="3556861"/>
                <a:ext cx="1885947" cy="2872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Field at the focus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68FBA2-D90F-478B-9004-5BA98CE86573}"/>
                </a:ext>
              </a:extLst>
            </p:cNvPr>
            <p:cNvSpPr txBox="1"/>
            <p:nvPr/>
          </p:nvSpPr>
          <p:spPr>
            <a:xfrm>
              <a:off x="6565559" y="1200225"/>
              <a:ext cx="3838758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sz="1200" u="sng" dirty="0">
                  <a:solidFill>
                    <a:schemeClr val="tx1">
                      <a:lumMod val="75000"/>
                    </a:schemeClr>
                  </a:solidFill>
                </a:rPr>
                <a:t>Relative phase between ±1 orders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4A3C2-1DD2-4A4C-AB68-795E44307929}"/>
              </a:ext>
            </a:extLst>
          </p:cNvPr>
          <p:cNvSpPr/>
          <p:nvPr/>
        </p:nvSpPr>
        <p:spPr>
          <a:xfrm>
            <a:off x="419100" y="41719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 order to perform CATS a reference field is needed  </a:t>
            </a:r>
            <a:r>
              <a:rPr lang="en-US" sz="1200" dirty="0">
                <a:sym typeface="Wingdings" panose="05000000000000000000" pitchFamily="2" charset="2"/>
              </a:rPr>
              <a:t> created using two-source HHG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Beam shaping is done using a square wave phase grating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allows us to two create two duplicates of the input IR field, and each will generate XUV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phase grating allows for high-precision control over the relative phase between the two 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7F9A0-91E9-47F8-AF4E-9FCE2985E633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0-</a:t>
            </a:r>
            <a:r>
              <a:rPr lang="el-GR" sz="2000" dirty="0">
                <a:solidFill>
                  <a:schemeClr val="bg1"/>
                </a:solidFill>
              </a:rPr>
              <a:t>π</a:t>
            </a:r>
            <a:r>
              <a:rPr lang="en-US" sz="2000" dirty="0">
                <a:solidFill>
                  <a:schemeClr val="bg1"/>
                </a:solidFill>
              </a:rPr>
              <a:t> Square-Wave Phase Grating (SWPG)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82906-7BE3-473C-AD75-CB41FFECA7C8}"/>
              </a:ext>
            </a:extLst>
          </p:cNvPr>
          <p:cNvCxnSpPr/>
          <p:nvPr/>
        </p:nvCxnSpPr>
        <p:spPr>
          <a:xfrm flipV="1">
            <a:off x="5410200" y="1657350"/>
            <a:ext cx="0" cy="239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E1B24A-B31B-4CC0-B857-194D8FF5E55B}"/>
              </a:ext>
            </a:extLst>
          </p:cNvPr>
          <p:cNvCxnSpPr/>
          <p:nvPr/>
        </p:nvCxnSpPr>
        <p:spPr>
          <a:xfrm flipV="1">
            <a:off x="2895600" y="1747869"/>
            <a:ext cx="0" cy="239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19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BF69E-BEEB-4844-946B-46B9D4FD6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1"/>
          <a:stretch/>
        </p:blipFill>
        <p:spPr>
          <a:xfrm>
            <a:off x="76200" y="2114550"/>
            <a:ext cx="4002990" cy="246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743B0-D05B-45EF-965D-799A4A031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8"/>
          <a:stretch/>
        </p:blipFill>
        <p:spPr>
          <a:xfrm>
            <a:off x="533400" y="590550"/>
            <a:ext cx="4038600" cy="810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85EE3-5AA7-41A4-97C0-56614D6BF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0"/>
          <a:stretch/>
        </p:blipFill>
        <p:spPr>
          <a:xfrm>
            <a:off x="4937760" y="566648"/>
            <a:ext cx="4038600" cy="240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0BD27D-52B0-454C-B555-7A940AFFFC61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SWPG Beam Profile Measurement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29BAD-9565-4B61-8B91-7D980BD90661}"/>
              </a:ext>
            </a:extLst>
          </p:cNvPr>
          <p:cNvSpPr/>
          <p:nvPr/>
        </p:nvSpPr>
        <p:spPr>
          <a:xfrm>
            <a:off x="4343400" y="3148905"/>
            <a:ext cx="457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Beam profile at the focal plane can be measured using a CCD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Shows excellent agreement between measured beam and the calculated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Demonstrates that the SWPG can be used as a “duplicator”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Only measures intensity, so relative phase control needs to be demonstrated in another way </a:t>
            </a:r>
            <a:r>
              <a:rPr lang="en-US" sz="1200" dirty="0">
                <a:sym typeface="Wingdings" panose="05000000000000000000" pitchFamily="2" charset="2"/>
              </a:rPr>
              <a:t> HHG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63B507-3DF6-45BA-B68B-D7D06C635FC4}"/>
              </a:ext>
            </a:extLst>
          </p:cNvPr>
          <p:cNvCxnSpPr>
            <a:cxnSpLocks/>
          </p:cNvCxnSpPr>
          <p:nvPr/>
        </p:nvCxnSpPr>
        <p:spPr>
          <a:xfrm flipV="1">
            <a:off x="1219200" y="1200150"/>
            <a:ext cx="533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05F02-BEB8-4129-9050-2F0A2C85EDE6}"/>
              </a:ext>
            </a:extLst>
          </p:cNvPr>
          <p:cNvCxnSpPr>
            <a:cxnSpLocks/>
          </p:cNvCxnSpPr>
          <p:nvPr/>
        </p:nvCxnSpPr>
        <p:spPr>
          <a:xfrm flipH="1" flipV="1">
            <a:off x="2186940" y="1401259"/>
            <a:ext cx="327660" cy="776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BE7391-B199-4096-A86E-18FB2575DD85}"/>
              </a:ext>
            </a:extLst>
          </p:cNvPr>
          <p:cNvCxnSpPr>
            <a:cxnSpLocks/>
          </p:cNvCxnSpPr>
          <p:nvPr/>
        </p:nvCxnSpPr>
        <p:spPr>
          <a:xfrm>
            <a:off x="4419600" y="977617"/>
            <a:ext cx="457200" cy="70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2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6"/>
          <a:stretch/>
        </p:blipFill>
        <p:spPr>
          <a:xfrm>
            <a:off x="1905000" y="590550"/>
            <a:ext cx="5334000" cy="1655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49A24-EDE8-4079-A43E-0CFD011AB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9"/>
          <a:stretch/>
        </p:blipFill>
        <p:spPr>
          <a:xfrm>
            <a:off x="1105625" y="2425892"/>
            <a:ext cx="2513150" cy="18629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0EF059-C708-4729-9A86-F21871AACCBC}"/>
              </a:ext>
            </a:extLst>
          </p:cNvPr>
          <p:cNvCxnSpPr>
            <a:cxnSpLocks/>
          </p:cNvCxnSpPr>
          <p:nvPr/>
        </p:nvCxnSpPr>
        <p:spPr>
          <a:xfrm flipV="1">
            <a:off x="2362200" y="1418240"/>
            <a:ext cx="762000" cy="924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6013E0-4732-4DF1-862F-5C725C9FC4CF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1885950"/>
            <a:ext cx="304800" cy="304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B7DBA7-734A-4417-813E-BFF80F0BA45A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D74CA8-C898-4494-8989-FD374BCD7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59"/>
          <a:stretch/>
        </p:blipFill>
        <p:spPr>
          <a:xfrm>
            <a:off x="4305302" y="2245930"/>
            <a:ext cx="3429000" cy="2728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802D61-2335-432D-BF9B-217E06F0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4" y="3898551"/>
            <a:ext cx="1143000" cy="3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6"/>
          <a:stretch/>
        </p:blipFill>
        <p:spPr>
          <a:xfrm>
            <a:off x="1163117" y="518452"/>
            <a:ext cx="7015477" cy="217721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62A1727-B346-40F7-B409-60D630E56FA4}"/>
              </a:ext>
            </a:extLst>
          </p:cNvPr>
          <p:cNvSpPr/>
          <p:nvPr/>
        </p:nvSpPr>
        <p:spPr>
          <a:xfrm>
            <a:off x="413666" y="42481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SWPG creates what is essentially a single optic interferometer, which means that the interferometric stability is extremely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stability means that small phase shifts between the two sources can be measured as a fringe shift in the diffraction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can be seen in the spatial profile of the harmonic as the grating in translated through its full period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 err="1">
                <a:sym typeface="Wingdings" panose="05000000000000000000" pitchFamily="2" charset="2"/>
              </a:rPr>
              <a:t>spatialgram</a:t>
            </a:r>
            <a:endParaRPr 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68E512-C4B5-44D9-BCD0-3CBD890A7F88}"/>
              </a:ext>
            </a:extLst>
          </p:cNvPr>
          <p:cNvSpPr txBox="1"/>
          <p:nvPr/>
        </p:nvSpPr>
        <p:spPr>
          <a:xfrm>
            <a:off x="256773" y="2205534"/>
            <a:ext cx="269712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l-GR" sz="1000" dirty="0">
                <a:solidFill>
                  <a:schemeClr val="tx1">
                    <a:lumMod val="75000"/>
                  </a:schemeClr>
                </a:solidFill>
              </a:rPr>
              <a:t>δ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x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Translation of grating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in transverse plane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8D0668-97AC-4F64-BAAF-EABEC3159A19}"/>
              </a:ext>
            </a:extLst>
          </p:cNvPr>
          <p:cNvSpPr txBox="1"/>
          <p:nvPr/>
        </p:nvSpPr>
        <p:spPr>
          <a:xfrm>
            <a:off x="2133600" y="2068383"/>
            <a:ext cx="269712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l-GR" sz="1000" dirty="0">
                <a:solidFill>
                  <a:schemeClr val="tx1">
                    <a:lumMod val="75000"/>
                  </a:schemeClr>
                </a:solidFill>
              </a:rPr>
              <a:t>δφ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Phase shift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between sources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8BCC5B-34FC-4A29-82E0-E4AE50462087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1524001" y="1917866"/>
            <a:ext cx="81334" cy="28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575CF6-E26E-4DBE-AC53-E3ACF058B89A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2971802" y="1655791"/>
            <a:ext cx="510360" cy="412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5D4319-FA05-4C08-8350-7488ED9173F0}"/>
              </a:ext>
            </a:extLst>
          </p:cNvPr>
          <p:cNvCxnSpPr>
            <a:cxnSpLocks/>
          </p:cNvCxnSpPr>
          <p:nvPr/>
        </p:nvCxnSpPr>
        <p:spPr>
          <a:xfrm flipV="1">
            <a:off x="6324600" y="2128208"/>
            <a:ext cx="990600" cy="62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97139EB-3C16-414D-9120-6CD37F4C2D9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Relative phase control using SWPG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5E7F95-A0A5-47E8-9B9D-79E055550A2F}"/>
              </a:ext>
            </a:extLst>
          </p:cNvPr>
          <p:cNvGrpSpPr/>
          <p:nvPr/>
        </p:nvGrpSpPr>
        <p:grpSpPr>
          <a:xfrm>
            <a:off x="424726" y="2647950"/>
            <a:ext cx="7682601" cy="1524000"/>
            <a:chOff x="424726" y="2850902"/>
            <a:chExt cx="7682601" cy="1524000"/>
          </a:xfrm>
        </p:grpSpPr>
        <p:pic>
          <p:nvPicPr>
            <p:cNvPr id="4" name="Picture 3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32DA6401-A31F-4F10-9266-888CC5674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26" y="2895851"/>
              <a:ext cx="3540594" cy="1416237"/>
            </a:xfrm>
            <a:prstGeom prst="rect">
              <a:avLst/>
            </a:prstGeom>
          </p:spPr>
        </p:pic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BA26E208-C2C8-4141-BD38-9C1739DD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2850902"/>
              <a:ext cx="3611527" cy="1444611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C07165-60D6-44BB-B521-04A944731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3638551"/>
              <a:ext cx="0" cy="7363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FD2437-F4DE-4BC5-90C6-5D99F5853BF7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4374902"/>
              <a:ext cx="3810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574DBC-4A54-4FA0-95ED-D083CCC4B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000" y="4095752"/>
              <a:ext cx="0" cy="279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A92BE99-B0E5-4637-A223-1AB133AA3A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81" t="92814" b="954"/>
          <a:stretch/>
        </p:blipFill>
        <p:spPr>
          <a:xfrm>
            <a:off x="1785075" y="3919288"/>
            <a:ext cx="2253525" cy="1764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6A71F8-30C5-4ED8-BD8F-B4D3466A3ED7}"/>
              </a:ext>
            </a:extLst>
          </p:cNvPr>
          <p:cNvSpPr txBox="1"/>
          <p:nvPr/>
        </p:nvSpPr>
        <p:spPr>
          <a:xfrm>
            <a:off x="4800600" y="2094401"/>
            <a:ext cx="269712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l-GR" sz="1000" dirty="0">
                <a:solidFill>
                  <a:schemeClr val="tx1">
                    <a:lumMod val="75000"/>
                  </a:schemeClr>
                </a:solidFill>
              </a:rPr>
              <a:t>δφ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Fringe shift in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diffraction pattern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9DA06A-07DD-4166-B6A1-4AA4BA97B572}"/>
              </a:ext>
            </a:extLst>
          </p:cNvPr>
          <p:cNvSpPr txBox="1"/>
          <p:nvPr/>
        </p:nvSpPr>
        <p:spPr>
          <a:xfrm>
            <a:off x="7086600" y="3128526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 err="1">
                <a:solidFill>
                  <a:schemeClr val="tx1">
                    <a:lumMod val="75000"/>
                  </a:schemeClr>
                </a:solidFill>
              </a:rPr>
              <a:t>spatialgram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5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A581BC-857A-4826-87BA-3E2803AE2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/>
          <a:stretch/>
        </p:blipFill>
        <p:spPr>
          <a:xfrm>
            <a:off x="304800" y="666750"/>
            <a:ext cx="2869591" cy="293115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6A2DE35-6F9F-4170-87D0-AB2CDFC8E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0"/>
          <a:stretch/>
        </p:blipFill>
        <p:spPr>
          <a:xfrm>
            <a:off x="3086100" y="590550"/>
            <a:ext cx="2781300" cy="29718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C9A1D20B-8B3E-4166-8D71-AD807DB38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3950"/>
            <a:ext cx="2476500" cy="1981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9F5724-4C7E-492D-B452-F678DCAFD47C}"/>
              </a:ext>
            </a:extLst>
          </p:cNvPr>
          <p:cNvSpPr/>
          <p:nvPr/>
        </p:nvSpPr>
        <p:spPr>
          <a:xfrm>
            <a:off x="419100" y="3938364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Spatialgrams</a:t>
            </a:r>
            <a:r>
              <a:rPr lang="en-US" sz="1200" dirty="0"/>
              <a:t> can be measured for each harmonic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Fourier transforming shows the dependence on harmonic order </a:t>
            </a:r>
            <a:r>
              <a:rPr lang="en-US" sz="1200" dirty="0">
                <a:sym typeface="Wingdings" panose="05000000000000000000" pitchFamily="2" charset="2"/>
              </a:rPr>
              <a:t> allows for direct measurement of harmonic order q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Ability to measure the harmonic order q from the </a:t>
            </a:r>
            <a:r>
              <a:rPr lang="en-US" sz="1200" dirty="0" err="1"/>
              <a:t>spatialgram</a:t>
            </a:r>
            <a:r>
              <a:rPr lang="en-US" sz="1200" dirty="0"/>
              <a:t> verifies that the SWPG is able to control the phase difference between the two IR sources with a precision of a few </a:t>
            </a:r>
            <a:r>
              <a:rPr lang="en-US" sz="1200" dirty="0" err="1"/>
              <a:t>mrad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7D3799-5252-4591-B5E9-814238D20A9A}"/>
              </a:ext>
            </a:extLst>
          </p:cNvPr>
          <p:cNvCxnSpPr>
            <a:cxnSpLocks/>
          </p:cNvCxnSpPr>
          <p:nvPr/>
        </p:nvCxnSpPr>
        <p:spPr>
          <a:xfrm>
            <a:off x="2739390" y="16573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6A9FAF-FA6A-4893-8237-63FC7423B5DB}"/>
              </a:ext>
            </a:extLst>
          </p:cNvPr>
          <p:cNvCxnSpPr>
            <a:cxnSpLocks/>
          </p:cNvCxnSpPr>
          <p:nvPr/>
        </p:nvCxnSpPr>
        <p:spPr>
          <a:xfrm>
            <a:off x="2743200" y="21145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266A3A-847F-4F0A-AD47-05B7C70A5AED}"/>
              </a:ext>
            </a:extLst>
          </p:cNvPr>
          <p:cNvCxnSpPr>
            <a:cxnSpLocks/>
          </p:cNvCxnSpPr>
          <p:nvPr/>
        </p:nvCxnSpPr>
        <p:spPr>
          <a:xfrm>
            <a:off x="2743200" y="25717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7F12F1-7046-42EB-B269-C475891AFFBF}"/>
              </a:ext>
            </a:extLst>
          </p:cNvPr>
          <p:cNvCxnSpPr>
            <a:cxnSpLocks/>
          </p:cNvCxnSpPr>
          <p:nvPr/>
        </p:nvCxnSpPr>
        <p:spPr>
          <a:xfrm>
            <a:off x="2743200" y="302895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ACE7F9-2DDC-4731-A0E8-4C8B939A68A6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Relative phase control using SWPG</a:t>
            </a:r>
          </a:p>
        </p:txBody>
      </p:sp>
    </p:spTree>
    <p:extLst>
      <p:ext uri="{BB962C8B-B14F-4D97-AF65-F5344CB8AC3E}">
        <p14:creationId xmlns:p14="http://schemas.microsoft.com/office/powerpoint/2010/main" val="407978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46FC19-106A-452C-93F0-90284868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0"/>
          <a:stretch/>
        </p:blipFill>
        <p:spPr>
          <a:xfrm>
            <a:off x="533400" y="514350"/>
            <a:ext cx="3362010" cy="21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C5D98-DAAB-42F5-A8CB-144E6882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743848"/>
            <a:ext cx="3362010" cy="21638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A73877-7FB9-4019-A176-53381D548633}"/>
              </a:ext>
            </a:extLst>
          </p:cNvPr>
          <p:cNvSpPr/>
          <p:nvPr/>
        </p:nvSpPr>
        <p:spPr>
          <a:xfrm>
            <a:off x="4267200" y="302895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By combining all harmonics either numerically or by  looking at the 0</a:t>
            </a:r>
            <a:r>
              <a:rPr lang="en-US" sz="1200" baseline="30000" dirty="0"/>
              <a:t>th</a:t>
            </a:r>
            <a:r>
              <a:rPr lang="en-US" sz="1200" dirty="0"/>
              <a:t> order diffraction, one recovers the interferometric autocorrelation of the XUV APT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Symmetry of the APT can be seen clearly with one color and two color generation conditions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principle, this enables one to do Fourier transform spectroscopy with a resolution of </a:t>
            </a:r>
            <a:r>
              <a:rPr lang="el-GR" sz="1200" dirty="0"/>
              <a:t>ω</a:t>
            </a:r>
            <a:r>
              <a:rPr lang="en-US" sz="1200" dirty="0"/>
              <a:t>/2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Limited by interference between the two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74B1B9-4E3F-47A0-BBE0-555350F33F08}"/>
              </a:ext>
            </a:extLst>
          </p:cNvPr>
          <p:cNvSpPr txBox="1">
            <a:spLocks/>
          </p:cNvSpPr>
          <p:nvPr/>
        </p:nvSpPr>
        <p:spPr>
          <a:xfrm>
            <a:off x="7326085" y="3982944"/>
            <a:ext cx="5606143" cy="535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Pct val="40000"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rgbClr val="73737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7181C-097B-4659-AB31-256EAFF13C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842"/>
          <a:stretch/>
        </p:blipFill>
        <p:spPr>
          <a:xfrm>
            <a:off x="4800600" y="797037"/>
            <a:ext cx="36576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245C4-59C9-468F-A284-45AC5032D2A8}"/>
              </a:ext>
            </a:extLst>
          </p:cNvPr>
          <p:cNvSpPr txBox="1"/>
          <p:nvPr/>
        </p:nvSpPr>
        <p:spPr>
          <a:xfrm>
            <a:off x="4495800" y="653408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Odd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9CE8A-F5E3-490F-9426-0D29453BB159}"/>
              </a:ext>
            </a:extLst>
          </p:cNvPr>
          <p:cNvSpPr txBox="1"/>
          <p:nvPr/>
        </p:nvSpPr>
        <p:spPr>
          <a:xfrm>
            <a:off x="6142077" y="650345"/>
            <a:ext cx="26971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Even/Odd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968AF-F521-467B-A99B-290E78146984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Interferometric autocorrelation using SWPG</a:t>
            </a:r>
          </a:p>
        </p:txBody>
      </p:sp>
    </p:spTree>
    <p:extLst>
      <p:ext uri="{BB962C8B-B14F-4D97-AF65-F5344CB8AC3E}">
        <p14:creationId xmlns:p14="http://schemas.microsoft.com/office/powerpoint/2010/main" val="190118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Academic History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34FC7-1EA1-46F3-8B91-16D4FB36B5FF}"/>
              </a:ext>
            </a:extLst>
          </p:cNvPr>
          <p:cNvGrpSpPr/>
          <p:nvPr/>
        </p:nvGrpSpPr>
        <p:grpSpPr>
          <a:xfrm>
            <a:off x="209550" y="819150"/>
            <a:ext cx="8724900" cy="954107"/>
            <a:chOff x="152400" y="819150"/>
            <a:chExt cx="872490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46574-8117-49AB-A9A8-AB56D9DAAD4A}"/>
                </a:ext>
              </a:extLst>
            </p:cNvPr>
            <p:cNvSpPr txBox="1"/>
            <p:nvPr/>
          </p:nvSpPr>
          <p:spPr>
            <a:xfrm>
              <a:off x="152400" y="819150"/>
              <a:ext cx="7848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B.S. Physics and Mathematics, Johns Hopkins University……………………………………………………….................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Entered OSU physics graduate program………………………………………………………….........................................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Completed candidacy exam……………………………………………………………………………………………………………….....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M.S. Physics, OSU…………………………………………………………………………………………………………………………………..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9D864-41E8-4663-9935-4058D353A76E}"/>
                </a:ext>
              </a:extLst>
            </p:cNvPr>
            <p:cNvSpPr txBox="1"/>
            <p:nvPr/>
          </p:nvSpPr>
          <p:spPr>
            <a:xfrm>
              <a:off x="7886700" y="819150"/>
              <a:ext cx="990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cs typeface="Kalinga" panose="020B0502040204020203" pitchFamily="34" charset="0"/>
                </a:rPr>
                <a:t>2011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2012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E41103-E315-465C-9CCA-257AD57128DB}"/>
              </a:ext>
            </a:extLst>
          </p:cNvPr>
          <p:cNvSpPr txBox="1"/>
          <p:nvPr/>
        </p:nvSpPr>
        <p:spPr>
          <a:xfrm>
            <a:off x="152400" y="1911756"/>
            <a:ext cx="88773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Kalinga" panose="020B0502040204020203" pitchFamily="34" charset="0"/>
              </a:rPr>
              <a:t>Publication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Cr:ZnSe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 mid-IR, multi-</a:t>
            </a: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mJ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, few-cycle amplifier: a new platform for attosecond soft-X-ray physics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V. E. Leshchenko, B. K. Talbert, Y. H. Lai, S. Li, Y. Tang,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P. Agostini, L. F. DiMauro, and C. I. </a:t>
            </a:r>
            <a:r>
              <a:rPr lang="en-US" sz="1000" dirty="0" err="1">
                <a:solidFill>
                  <a:srgbClr val="C00000"/>
                </a:solidFill>
                <a:cs typeface="Kalinga" panose="020B0502040204020203" pitchFamily="34" charset="0"/>
              </a:rPr>
              <a:t>Blaga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Optica 7 (8), 981-988 (2020)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C00000"/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High relative-phase precision beam duplicator for mid-infrared femtosecond pulses 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A. Camper, H. Park,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T. Auguste, P. Agostini, and L. F. DiMauro, Optics Letters, 44 (22), 5465-5468 (2019)</a:t>
            </a:r>
          </a:p>
          <a:p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Epitaxial films of Heusler compound Co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2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FeAl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Si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 with high crystalline quality grown by off-axis sputtering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B. Peters, A.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Alfonsov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C. G. F. Blum,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P. M. Woodward, S.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Wurmehl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B. Büchner, and F. Y. Yang, Appl. Phys. Lett. 103, 162404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Parallel fabrication of magnetic tunnel junction nanopillars by nanosphere lithography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A. Pearse,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A. X. Chen, F. Q. Zhu,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Scientific Report 3, 1948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Electric-field-assisted switching in magnetic tunnel junctions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Nature Mater. 11, 64 (2012)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Thermal annealing study of magnetoresistance and perpendicular anisotropy in magnetic tunnel junctions based on MgO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CoFeB</a:t>
            </a:r>
            <a:endParaRPr lang="en-US" sz="1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M. Li, S. X. Huang, X. M. Kou, X. Fan, J. Q. Xiao,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 Appl. Phys. Lett. 99, 102502 (2011)</a:t>
            </a:r>
          </a:p>
        </p:txBody>
      </p:sp>
    </p:spTree>
    <p:extLst>
      <p:ext uri="{BB962C8B-B14F-4D97-AF65-F5344CB8AC3E}">
        <p14:creationId xmlns:p14="http://schemas.microsoft.com/office/powerpoint/2010/main" val="5406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81EBFA-CDDF-424E-A22F-3969B503FA4A}"/>
              </a:ext>
            </a:extLst>
          </p:cNvPr>
          <p:cNvGrpSpPr/>
          <p:nvPr/>
        </p:nvGrpSpPr>
        <p:grpSpPr>
          <a:xfrm>
            <a:off x="4800600" y="3181350"/>
            <a:ext cx="3886200" cy="1455107"/>
            <a:chOff x="304800" y="3181350"/>
            <a:chExt cx="3886200" cy="14551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FB89D3-FBE5-41D8-B206-7B2227DDD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055"/>
            <a:stretch/>
          </p:blipFill>
          <p:spPr>
            <a:xfrm>
              <a:off x="381000" y="3236793"/>
              <a:ext cx="3810000" cy="1378095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430F7D0-87AC-45C8-9F85-B8DBA81A0D68}"/>
                </a:ext>
              </a:extLst>
            </p:cNvPr>
            <p:cNvSpPr/>
            <p:nvPr/>
          </p:nvSpPr>
          <p:spPr>
            <a:xfrm>
              <a:off x="304800" y="3181350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CCBFE-C416-4067-832C-6F8C64CBD166}"/>
              </a:ext>
            </a:extLst>
          </p:cNvPr>
          <p:cNvSpPr/>
          <p:nvPr/>
        </p:nvSpPr>
        <p:spPr>
          <a:xfrm>
            <a:off x="495300" y="830979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Demonstrated that the SWPG can be used duplicate an input beam and control the relative phase between the two main beams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Generating high-harmonics shows small phase shifts between the two sources can be measured as a fringe shift in the spatial profile of the harmonics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476C3-556B-4140-9D50-07E2356F2DD2}"/>
              </a:ext>
            </a:extLst>
          </p:cNvPr>
          <p:cNvSpPr/>
          <p:nvPr/>
        </p:nvSpPr>
        <p:spPr>
          <a:xfrm>
            <a:off x="533400" y="1893153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Outlook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acts as an inline interferometer with extremely high stability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sample into one arm of this interferometer will cause a phase shift that will be imprinted upon the spatial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This can be used to measure the material properties of the sample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EE5BC9-F1EC-4F49-A578-2D0DE64413BB}"/>
              </a:ext>
            </a:extLst>
          </p:cNvPr>
          <p:cNvGrpSpPr/>
          <p:nvPr/>
        </p:nvGrpSpPr>
        <p:grpSpPr>
          <a:xfrm>
            <a:off x="304800" y="3210037"/>
            <a:ext cx="3886200" cy="1455107"/>
            <a:chOff x="304800" y="3286237"/>
            <a:chExt cx="3886200" cy="145510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7F7DA1-518D-4418-BAD0-42880573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" y="3286237"/>
              <a:ext cx="3794760" cy="1447800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BD476C8-291E-4188-9BE2-7C214C2C9A50}"/>
                </a:ext>
              </a:extLst>
            </p:cNvPr>
            <p:cNvSpPr/>
            <p:nvPr/>
          </p:nvSpPr>
          <p:spPr>
            <a:xfrm>
              <a:off x="304800" y="3286237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82EC356-744F-4A34-8CA3-15EA129A472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HHG using SWPG: conclusion and outlook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04C366-C0DE-4356-8BDE-5C4F77C06779}"/>
              </a:ext>
            </a:extLst>
          </p:cNvPr>
          <p:cNvCxnSpPr>
            <a:cxnSpLocks/>
          </p:cNvCxnSpPr>
          <p:nvPr/>
        </p:nvCxnSpPr>
        <p:spPr>
          <a:xfrm>
            <a:off x="4282440" y="3951281"/>
            <a:ext cx="4038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9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54B04-A4FD-463C-AEA5-4C8541C8125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EE756-DFDD-4785-9C56-33E8F6E8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68" y="1219721"/>
            <a:ext cx="1276350" cy="2532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44FE83-F390-49B3-8F70-99D06DCA04A8}"/>
              </a:ext>
            </a:extLst>
          </p:cNvPr>
          <p:cNvGrpSpPr/>
          <p:nvPr/>
        </p:nvGrpSpPr>
        <p:grpSpPr>
          <a:xfrm>
            <a:off x="3352800" y="590551"/>
            <a:ext cx="2133600" cy="595849"/>
            <a:chOff x="1104900" y="565932"/>
            <a:chExt cx="1866900" cy="699572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CA9BE49-2CD1-4A62-BDB8-77D63A921D66}"/>
                </a:ext>
              </a:extLst>
            </p:cNvPr>
            <p:cNvSpPr/>
            <p:nvPr/>
          </p:nvSpPr>
          <p:spPr>
            <a:xfrm>
              <a:off x="1104900" y="784259"/>
              <a:ext cx="1676400" cy="32870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A6B7A7-5A2D-4AFF-ABDB-A275C5664BD5}"/>
                </a:ext>
              </a:extLst>
            </p:cNvPr>
            <p:cNvSpPr/>
            <p:nvPr/>
          </p:nvSpPr>
          <p:spPr>
            <a:xfrm>
              <a:off x="1752600" y="631260"/>
              <a:ext cx="381000" cy="634244"/>
            </a:xfrm>
            <a:prstGeom prst="roundRect">
              <a:avLst/>
            </a:prstGeom>
            <a:solidFill>
              <a:srgbClr val="92D050">
                <a:alpha val="66000"/>
              </a:srgbClr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343162-6A97-4F0F-B058-AE46A46AA339}"/>
                </a:ext>
              </a:extLst>
            </p:cNvPr>
            <p:cNvSpPr txBox="1"/>
            <p:nvPr/>
          </p:nvSpPr>
          <p:spPr>
            <a:xfrm>
              <a:off x="1726620" y="981743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n(</a:t>
              </a:r>
              <a:r>
                <a:rPr lang="el-GR" sz="1200" dirty="0"/>
                <a:t>ω</a:t>
              </a:r>
              <a:r>
                <a:rPr lang="en-US" sz="12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9F6264-69FD-415E-9CF1-67DDBC2E8FE8}"/>
                </a:ext>
              </a:extLst>
            </p:cNvPr>
            <p:cNvSpPr txBox="1"/>
            <p:nvPr/>
          </p:nvSpPr>
          <p:spPr>
            <a:xfrm>
              <a:off x="1181100" y="581646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</a:t>
              </a:r>
              <a:r>
                <a:rPr lang="en-US" sz="1400" baseline="-25000" dirty="0"/>
                <a:t>in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EBBBA2-0D3F-4F5C-951A-194D29A85F11}"/>
                </a:ext>
              </a:extLst>
            </p:cNvPr>
            <p:cNvSpPr txBox="1"/>
            <p:nvPr/>
          </p:nvSpPr>
          <p:spPr>
            <a:xfrm>
              <a:off x="2209800" y="565932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E</a:t>
              </a:r>
              <a:r>
                <a:rPr lang="en-US" sz="1400" baseline="-25000" dirty="0" err="1"/>
                <a:t>out</a:t>
              </a:r>
              <a:endParaRPr lang="en-US" sz="1400" dirty="0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F3440-0C17-48C6-A74E-06152B77AEDD}"/>
              </a:ext>
            </a:extLst>
          </p:cNvPr>
          <p:cNvCxnSpPr>
            <a:cxnSpLocks/>
          </p:cNvCxnSpPr>
          <p:nvPr/>
        </p:nvCxnSpPr>
        <p:spPr>
          <a:xfrm flipH="1">
            <a:off x="2895600" y="1470013"/>
            <a:ext cx="1197430" cy="4935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C06552C-1C41-4CDA-A93A-4DE6A74574ED}"/>
              </a:ext>
            </a:extLst>
          </p:cNvPr>
          <p:cNvSpPr/>
          <p:nvPr/>
        </p:nvSpPr>
        <p:spPr>
          <a:xfrm>
            <a:off x="685800" y="3779307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Complex refractive index describes the dispersion and absorption of light as it passes through a medium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Measuring both is difficult in the XUV/X-ray regime </a:t>
            </a:r>
            <a:r>
              <a:rPr lang="en-US" sz="1200" dirty="0">
                <a:sym typeface="Wingdings" panose="05000000000000000000" pitchFamily="2" charset="2"/>
              </a:rPr>
              <a:t> one method is interferometric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 how the SWPG “interferometer” can be used to measure both parts in the XUV regime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AFEE10-0513-445E-BCF5-50F09FCE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6" y="2038350"/>
            <a:ext cx="3078141" cy="15328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4A1FEE-5E00-4578-85CD-5E6EB47466C1}"/>
              </a:ext>
            </a:extLst>
          </p:cNvPr>
          <p:cNvGrpSpPr/>
          <p:nvPr/>
        </p:nvGrpSpPr>
        <p:grpSpPr>
          <a:xfrm>
            <a:off x="4152734" y="2197294"/>
            <a:ext cx="4256392" cy="971446"/>
            <a:chOff x="4093029" y="2251778"/>
            <a:chExt cx="4256392" cy="9714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730EFB-EC10-4C60-A525-0B78DFAA7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5" t="27778" r="1814" b="44945"/>
            <a:stretch/>
          </p:blipFill>
          <p:spPr>
            <a:xfrm>
              <a:off x="4158421" y="2251778"/>
              <a:ext cx="4191000" cy="97144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4DB40D-8680-450D-9F68-41487E65740A}"/>
                </a:ext>
              </a:extLst>
            </p:cNvPr>
            <p:cNvSpPr/>
            <p:nvPr/>
          </p:nvSpPr>
          <p:spPr>
            <a:xfrm>
              <a:off x="4093029" y="2266950"/>
              <a:ext cx="250371" cy="23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BF9AA92-2F33-45B1-8259-945912104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771" y="750957"/>
            <a:ext cx="2394310" cy="2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B4ABC-8220-47B9-A792-F92B77CB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" t="27778" r="1814" b="44945"/>
          <a:stretch/>
        </p:blipFill>
        <p:spPr>
          <a:xfrm>
            <a:off x="152400" y="822960"/>
            <a:ext cx="4191000" cy="971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D5E16-F77F-4CCE-B6A6-7778949F091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Experimental setup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7496-3259-480F-97BD-A2A827AF5BB1}"/>
              </a:ext>
            </a:extLst>
          </p:cNvPr>
          <p:cNvSpPr/>
          <p:nvPr/>
        </p:nvSpPr>
        <p:spPr>
          <a:xfrm>
            <a:off x="304800" y="447675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was shown to be sensitive to phase shifts between the two sources </a:t>
            </a:r>
            <a:r>
              <a:rPr lang="en-US" sz="1200" dirty="0">
                <a:sym typeface="Wingdings" panose="05000000000000000000" pitchFamily="2" charset="2"/>
              </a:rPr>
              <a:t> inline interferometer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sample into only one source will lead to a change in fringe contrast and fringe shift</a:t>
            </a:r>
            <a:endParaRPr lang="en-US" sz="12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BD058-D912-4689-B55E-5A35554E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02703"/>
            <a:ext cx="4876800" cy="21794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938DA5-710B-4545-BB7E-1478614807B1}"/>
              </a:ext>
            </a:extLst>
          </p:cNvPr>
          <p:cNvCxnSpPr/>
          <p:nvPr/>
        </p:nvCxnSpPr>
        <p:spPr>
          <a:xfrm>
            <a:off x="4343400" y="1342972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336FB-8783-4CBE-BDB6-6F28B8B6CDAC}"/>
              </a:ext>
            </a:extLst>
          </p:cNvPr>
          <p:cNvSpPr/>
          <p:nvPr/>
        </p:nvSpPr>
        <p:spPr>
          <a:xfrm>
            <a:off x="152400" y="742950"/>
            <a:ext cx="4191000" cy="114300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2B4B10-E510-4DB6-A623-5AD16819024C}"/>
              </a:ext>
            </a:extLst>
          </p:cNvPr>
          <p:cNvGrpSpPr/>
          <p:nvPr/>
        </p:nvGrpSpPr>
        <p:grpSpPr>
          <a:xfrm>
            <a:off x="5105400" y="583242"/>
            <a:ext cx="3886200" cy="1455107"/>
            <a:chOff x="5105400" y="583242"/>
            <a:chExt cx="3886200" cy="14551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6334AE-3243-4F43-90A5-DDD223A9E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055"/>
            <a:stretch/>
          </p:blipFill>
          <p:spPr>
            <a:xfrm>
              <a:off x="5181600" y="638685"/>
              <a:ext cx="3810000" cy="137809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EFBC76E-B7A5-4DE9-947A-395A2EEEE540}"/>
                </a:ext>
              </a:extLst>
            </p:cNvPr>
            <p:cNvSpPr/>
            <p:nvPr/>
          </p:nvSpPr>
          <p:spPr>
            <a:xfrm>
              <a:off x="5105400" y="583242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083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46287-B623-4E8E-9A7A-26EC5819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0100"/>
            <a:ext cx="4319507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045CF6-7AD6-48C1-9EC6-1B51CEDA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742950"/>
            <a:ext cx="3715709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38710-79FF-49AC-B4CB-5201E5E8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58" y="2586990"/>
            <a:ext cx="3708622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56517-BAB5-49E5-A861-1B7E83B3C57D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Silicon and germanium samples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CFCF2-79C8-4638-ACD5-DA96D3115E2D}"/>
              </a:ext>
            </a:extLst>
          </p:cNvPr>
          <p:cNvSpPr/>
          <p:nvPr/>
        </p:nvSpPr>
        <p:spPr>
          <a:xfrm>
            <a:off x="266700" y="2952750"/>
            <a:ext cx="495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Sample must only go through one source </a:t>
            </a:r>
            <a:r>
              <a:rPr lang="en-US" sz="1200" dirty="0">
                <a:sym typeface="Wingdings" panose="05000000000000000000" pitchFamily="2" charset="2"/>
              </a:rPr>
              <a:t> step-like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Needs to be free-standing or patterned on a free-standing membrane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Silicon sample is free standing and cleaved in half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Germanium sample was grown on </a:t>
            </a:r>
            <a:r>
              <a:rPr lang="en-US" sz="1200" dirty="0" err="1"/>
              <a:t>SiN</a:t>
            </a:r>
            <a:r>
              <a:rPr lang="en-US" sz="1200" dirty="0"/>
              <a:t> membrane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Knife-edge measurement can be used to measure the profile of each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98555-4E79-44BE-8F24-E71797C78F7C}"/>
              </a:ext>
            </a:extLst>
          </p:cNvPr>
          <p:cNvSpPr txBox="1"/>
          <p:nvPr/>
        </p:nvSpPr>
        <p:spPr>
          <a:xfrm>
            <a:off x="5943600" y="2476500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A8D51-1CFA-4B21-95F0-48FCC6CFE075}"/>
              </a:ext>
            </a:extLst>
          </p:cNvPr>
          <p:cNvSpPr txBox="1"/>
          <p:nvPr/>
        </p:nvSpPr>
        <p:spPr>
          <a:xfrm>
            <a:off x="7772400" y="24765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</a:t>
            </a:r>
          </a:p>
        </p:txBody>
      </p:sp>
    </p:spTree>
    <p:extLst>
      <p:ext uri="{BB962C8B-B14F-4D97-AF65-F5344CB8AC3E}">
        <p14:creationId xmlns:p14="http://schemas.microsoft.com/office/powerpoint/2010/main" val="150675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E6C4B9-DC3B-4CF8-A43B-6F45330B8ABE}"/>
              </a:ext>
            </a:extLst>
          </p:cNvPr>
          <p:cNvSpPr/>
          <p:nvPr/>
        </p:nvSpPr>
        <p:spPr>
          <a:xfrm>
            <a:off x="375558" y="429589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Translating the sample through the two sources shows three distinct regimes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Only when one of the sources goes through the sample is a change in fringe contrast and fringe shift observed, as expected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Confirms that the change in fringe contrast and fringe shift is due to the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Real and imaginary parts of refractive index can be calculated from this, however the SWPG allows for further measurements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E431A-08AB-4F51-9484-69B91BBC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58" y="4001828"/>
            <a:ext cx="675769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D8AF8-6D99-490C-9526-B9BEC242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371" y="3983165"/>
            <a:ext cx="2069629" cy="4476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3840D5-4B0F-4C48-AA64-549B7A962C34}"/>
              </a:ext>
            </a:extLst>
          </p:cNvPr>
          <p:cNvGrpSpPr/>
          <p:nvPr/>
        </p:nvGrpSpPr>
        <p:grpSpPr>
          <a:xfrm>
            <a:off x="1447800" y="563083"/>
            <a:ext cx="3165423" cy="3446330"/>
            <a:chOff x="1295400" y="555498"/>
            <a:chExt cx="3165423" cy="34463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F51BBA2-60B6-4E4B-8747-744CAF33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760788"/>
              <a:ext cx="3165423" cy="32410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23C6D-DAEC-4E44-B696-FEC35DFF7D4F}"/>
                </a:ext>
              </a:extLst>
            </p:cNvPr>
            <p:cNvSpPr txBox="1"/>
            <p:nvPr/>
          </p:nvSpPr>
          <p:spPr>
            <a:xfrm>
              <a:off x="2667000" y="555498"/>
              <a:ext cx="886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Silicon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685D35-4EA9-456A-BB2C-92175CD7FE39}"/>
              </a:ext>
            </a:extLst>
          </p:cNvPr>
          <p:cNvGrpSpPr/>
          <p:nvPr/>
        </p:nvGrpSpPr>
        <p:grpSpPr>
          <a:xfrm>
            <a:off x="5105403" y="528793"/>
            <a:ext cx="3290803" cy="3540252"/>
            <a:chOff x="4758221" y="555498"/>
            <a:chExt cx="3290803" cy="35402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3BBC85-325F-489A-82CE-752C30614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8221" y="666750"/>
              <a:ext cx="3290803" cy="3429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CE9D37-E208-4CB7-9DF4-5FE2A9880914}"/>
                </a:ext>
              </a:extLst>
            </p:cNvPr>
            <p:cNvSpPr txBox="1"/>
            <p:nvPr/>
          </p:nvSpPr>
          <p:spPr>
            <a:xfrm>
              <a:off x="6172200" y="555498"/>
              <a:ext cx="1019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Germanium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968DBC-828F-405A-8A72-034FC33141E5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Fringe shift and contrast</a:t>
            </a:r>
          </a:p>
        </p:txBody>
      </p:sp>
    </p:spTree>
    <p:extLst>
      <p:ext uri="{BB962C8B-B14F-4D97-AF65-F5344CB8AC3E}">
        <p14:creationId xmlns:p14="http://schemas.microsoft.com/office/powerpoint/2010/main" val="998992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2E550-51C7-422D-9E00-A206F9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27854"/>
            <a:ext cx="3672357" cy="2049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8D9FEF-9726-44CD-B05A-53F20F5E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18" y="2038350"/>
            <a:ext cx="3511240" cy="1841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FC9E3-FD05-4C19-84C8-D1FDC5FD2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4712590"/>
            <a:ext cx="3880560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9C4FA4-407A-4495-8B77-B7F5B156623A}"/>
              </a:ext>
            </a:extLst>
          </p:cNvPr>
          <p:cNvSpPr/>
          <p:nvPr/>
        </p:nvSpPr>
        <p:spPr>
          <a:xfrm>
            <a:off x="457200" y="40195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Combining the </a:t>
            </a:r>
            <a:r>
              <a:rPr lang="en-US" sz="1200" dirty="0" err="1"/>
              <a:t>spatialgrams</a:t>
            </a:r>
            <a:r>
              <a:rPr lang="en-US" sz="1200" dirty="0"/>
              <a:t> for all harmonic orders as the grating is scanned gives the interferometric autocorrelation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Scanning SWPG when only one of the two sources is going through the sample exhibits a shift due to the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Relative phase can be interpreted as a relative delay between the two sources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is effectively a FTS measurement using the SWPG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5737F-59C5-4EE2-AE3F-27E78DFBB991}"/>
              </a:ext>
            </a:extLst>
          </p:cNvPr>
          <p:cNvSpPr txBox="1"/>
          <p:nvPr/>
        </p:nvSpPr>
        <p:spPr>
          <a:xfrm>
            <a:off x="152400" y="57150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Fourier transform spectroscopy (FTS)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3985F-4981-4DB1-9D9C-7A26CE6B5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4396904"/>
            <a:ext cx="762000" cy="315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0F32DF-2A04-4CB2-9DDF-FE02EE1EE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913"/>
          <a:stretch/>
        </p:blipFill>
        <p:spPr>
          <a:xfrm>
            <a:off x="4970143" y="590550"/>
            <a:ext cx="3124200" cy="10908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25B22C-11AD-4062-BF5A-999B5664F992}"/>
              </a:ext>
            </a:extLst>
          </p:cNvPr>
          <p:cNvGrpSpPr/>
          <p:nvPr/>
        </p:nvGrpSpPr>
        <p:grpSpPr>
          <a:xfrm>
            <a:off x="762000" y="546574"/>
            <a:ext cx="3657599" cy="1263176"/>
            <a:chOff x="762000" y="546574"/>
            <a:chExt cx="3657599" cy="12631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55A327-CA23-45D5-B14F-0A46602A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160" b="49418"/>
            <a:stretch/>
          </p:blipFill>
          <p:spPr>
            <a:xfrm>
              <a:off x="914400" y="546574"/>
              <a:ext cx="3362010" cy="990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46B8CE-F80C-4959-8FF4-2A76B464C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6960"/>
            <a:stretch/>
          </p:blipFill>
          <p:spPr>
            <a:xfrm>
              <a:off x="762000" y="1534097"/>
              <a:ext cx="3657599" cy="275653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D745B-853A-4C6D-ABD4-ACDF44B77A3F}"/>
              </a:ext>
            </a:extLst>
          </p:cNvPr>
          <p:cNvCxnSpPr>
            <a:cxnSpLocks/>
          </p:cNvCxnSpPr>
          <p:nvPr/>
        </p:nvCxnSpPr>
        <p:spPr>
          <a:xfrm>
            <a:off x="4087588" y="971550"/>
            <a:ext cx="86541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3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9D265-B088-4651-8474-F5240492C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7084" b="4360"/>
          <a:stretch/>
        </p:blipFill>
        <p:spPr>
          <a:xfrm>
            <a:off x="304800" y="925753"/>
            <a:ext cx="4178235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DAE4EC-FD32-447F-88C8-610BE9D6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4011" b="4013"/>
          <a:stretch/>
        </p:blipFill>
        <p:spPr>
          <a:xfrm>
            <a:off x="273327" y="2918246"/>
            <a:ext cx="4336773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D9F1A-D84F-4F88-8EF4-08726D10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535429"/>
            <a:ext cx="1447800" cy="304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254C5-6B0D-4EDC-906C-B98196797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038350"/>
            <a:ext cx="2143875" cy="693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E3525-6253-4443-83F3-075665357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330" y="1840077"/>
            <a:ext cx="2100789" cy="279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5EAEA-B454-4F43-9044-64F21B327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035" y="801817"/>
            <a:ext cx="4461850" cy="4380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075D9A-BF5C-46F0-8BAB-E2B1F8B37341}"/>
              </a:ext>
            </a:extLst>
          </p:cNvPr>
          <p:cNvCxnSpPr>
            <a:cxnSpLocks/>
          </p:cNvCxnSpPr>
          <p:nvPr/>
        </p:nvCxnSpPr>
        <p:spPr>
          <a:xfrm flipH="1">
            <a:off x="4876801" y="1234362"/>
            <a:ext cx="1" cy="5753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A50142-D336-4231-BEC6-2DD8E8F9270A}"/>
              </a:ext>
            </a:extLst>
          </p:cNvPr>
          <p:cNvCxnSpPr>
            <a:cxnSpLocks/>
          </p:cNvCxnSpPr>
          <p:nvPr/>
        </p:nvCxnSpPr>
        <p:spPr>
          <a:xfrm>
            <a:off x="4800600" y="2190750"/>
            <a:ext cx="1905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B0D3D39-9D23-4C8A-9C88-D6FA7335C2D8}"/>
              </a:ext>
            </a:extLst>
          </p:cNvPr>
          <p:cNvSpPr/>
          <p:nvPr/>
        </p:nvSpPr>
        <p:spPr>
          <a:xfrm>
            <a:off x="6781800" y="1535429"/>
            <a:ext cx="152400" cy="1264913"/>
          </a:xfrm>
          <a:prstGeom prst="leftBrace">
            <a:avLst>
              <a:gd name="adj1" fmla="val 8333"/>
              <a:gd name="adj2" fmla="val 51506"/>
            </a:avLst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0B2C1-146C-43DC-AC48-9CD58D7D92E7}"/>
              </a:ext>
            </a:extLst>
          </p:cNvPr>
          <p:cNvSpPr txBox="1"/>
          <p:nvPr/>
        </p:nvSpPr>
        <p:spPr>
          <a:xfrm>
            <a:off x="4876800" y="1375829"/>
            <a:ext cx="1142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Fourier Trans.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3E9D6-DDD8-4418-9C81-B6B16497B408}"/>
              </a:ext>
            </a:extLst>
          </p:cNvPr>
          <p:cNvSpPr txBox="1"/>
          <p:nvPr/>
        </p:nvSpPr>
        <p:spPr>
          <a:xfrm>
            <a:off x="4884917" y="221718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</a:t>
            </a:r>
            <a:r>
              <a:rPr lang="en-US" sz="1200" dirty="0">
                <a:sym typeface="Wingdings" panose="05000000000000000000" pitchFamily="2" charset="2"/>
              </a:rPr>
              <a:t> sample/no sample</a:t>
            </a:r>
          </a:p>
          <a:p>
            <a:r>
              <a:rPr lang="en-US" sz="1200" dirty="0">
                <a:sym typeface="Wingdings" panose="05000000000000000000" pitchFamily="2" charset="2"/>
              </a:rPr>
              <a:t>2  no sample/no sample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791869-6B91-46DD-8D91-FA266E2CD11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FTS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834F3F-8BAD-4DDE-917C-FE2540472782}"/>
              </a:ext>
            </a:extLst>
          </p:cNvPr>
          <p:cNvSpPr/>
          <p:nvPr/>
        </p:nvSpPr>
        <p:spPr>
          <a:xfrm>
            <a:off x="5029200" y="3513726"/>
            <a:ext cx="3839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Phase shift and transmission due to sample can be measured by Fourier transforming interferogram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Filter is applied due to low signal-to-noise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C141E-E193-43F7-9AF5-9F82856F8285}"/>
              </a:ext>
            </a:extLst>
          </p:cNvPr>
          <p:cNvSpPr txBox="1"/>
          <p:nvPr/>
        </p:nvSpPr>
        <p:spPr>
          <a:xfrm>
            <a:off x="2133600" y="637324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0F84F-A13A-43B9-8743-EA772C6C905C}"/>
              </a:ext>
            </a:extLst>
          </p:cNvPr>
          <p:cNvSpPr txBox="1"/>
          <p:nvPr/>
        </p:nvSpPr>
        <p:spPr>
          <a:xfrm>
            <a:off x="1996568" y="2633627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</p:spTree>
    <p:extLst>
      <p:ext uri="{BB962C8B-B14F-4D97-AF65-F5344CB8AC3E}">
        <p14:creationId xmlns:p14="http://schemas.microsoft.com/office/powerpoint/2010/main" val="166858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79DFB-9FC1-4DB5-A80D-8D0D4B99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3905884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0B80C-93A8-4164-BD0B-FE166862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18" y="838200"/>
            <a:ext cx="3992537" cy="2724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C4C68A-7F4D-49A6-8B9F-B8EF58BD8C19}"/>
              </a:ext>
            </a:extLst>
          </p:cNvPr>
          <p:cNvSpPr txBox="1"/>
          <p:nvPr/>
        </p:nvSpPr>
        <p:spPr>
          <a:xfrm>
            <a:off x="2405356" y="561201"/>
            <a:ext cx="88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Silicon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3CCBB-2842-4BFB-B24F-3B3D9AF5479A}"/>
              </a:ext>
            </a:extLst>
          </p:cNvPr>
          <p:cNvSpPr txBox="1"/>
          <p:nvPr/>
        </p:nvSpPr>
        <p:spPr>
          <a:xfrm>
            <a:off x="6400800" y="590550"/>
            <a:ext cx="101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Germanium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E5324-8188-422F-9CC4-5ECC5FDA93F9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refractive 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7DB13-9495-4E47-8909-979E7AEE19D1}"/>
              </a:ext>
            </a:extLst>
          </p:cNvPr>
          <p:cNvSpPr/>
          <p:nvPr/>
        </p:nvSpPr>
        <p:spPr>
          <a:xfrm>
            <a:off x="551818" y="394329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Finally, real and imaginary parts are calculated for both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Shows excellent agreement with literature results for both silicon and germanium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Demonstrates that the SWPG can be used to measure the ground state of a material far from an absorption edge (Si) and near an absorption edge (Ge)</a:t>
            </a:r>
          </a:p>
        </p:txBody>
      </p:sp>
    </p:spTree>
    <p:extLst>
      <p:ext uri="{BB962C8B-B14F-4D97-AF65-F5344CB8AC3E}">
        <p14:creationId xmlns:p14="http://schemas.microsoft.com/office/powerpoint/2010/main" val="3546321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Two-source FTS using SWPG: conclusion and outlook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86B60C-22B5-43E8-A26A-67C7C9363F60}"/>
              </a:ext>
            </a:extLst>
          </p:cNvPr>
          <p:cNvGrpSpPr/>
          <p:nvPr/>
        </p:nvGrpSpPr>
        <p:grpSpPr>
          <a:xfrm>
            <a:off x="5105400" y="3127605"/>
            <a:ext cx="3886200" cy="1487283"/>
            <a:chOff x="5105400" y="599330"/>
            <a:chExt cx="3886200" cy="1487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207BF1-AD77-4D67-A4FC-2C588F0BA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06" b="354"/>
            <a:stretch/>
          </p:blipFill>
          <p:spPr>
            <a:xfrm>
              <a:off x="5297053" y="615418"/>
              <a:ext cx="3502894" cy="1455107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340C8F-E21B-456D-8297-522213197C58}"/>
                </a:ext>
              </a:extLst>
            </p:cNvPr>
            <p:cNvSpPr/>
            <p:nvPr/>
          </p:nvSpPr>
          <p:spPr>
            <a:xfrm>
              <a:off x="5105400" y="599330"/>
              <a:ext cx="3886200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24F3CC-F18D-42B5-8B71-9816D5A3FE4C}"/>
              </a:ext>
            </a:extLst>
          </p:cNvPr>
          <p:cNvCxnSpPr/>
          <p:nvPr/>
        </p:nvCxnSpPr>
        <p:spPr>
          <a:xfrm>
            <a:off x="4267200" y="3908903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B7FB8-F6FF-4610-9444-602AACF5793E}"/>
              </a:ext>
            </a:extLst>
          </p:cNvPr>
          <p:cNvGrpSpPr/>
          <p:nvPr/>
        </p:nvGrpSpPr>
        <p:grpSpPr>
          <a:xfrm>
            <a:off x="304800" y="3181350"/>
            <a:ext cx="3886200" cy="1455107"/>
            <a:chOff x="5105400" y="583242"/>
            <a:chExt cx="3886200" cy="14551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FB89D3-FBE5-41D8-B206-7B2227DDD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055"/>
            <a:stretch/>
          </p:blipFill>
          <p:spPr>
            <a:xfrm>
              <a:off x="5181600" y="638685"/>
              <a:ext cx="3810000" cy="1378095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430F7D0-87AC-45C8-9F85-B8DBA81A0D68}"/>
                </a:ext>
              </a:extLst>
            </p:cNvPr>
            <p:cNvSpPr/>
            <p:nvPr/>
          </p:nvSpPr>
          <p:spPr>
            <a:xfrm>
              <a:off x="5105400" y="583242"/>
              <a:ext cx="3886200" cy="145510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CCBFE-C416-4067-832C-6F8C64CBD166}"/>
              </a:ext>
            </a:extLst>
          </p:cNvPr>
          <p:cNvSpPr/>
          <p:nvPr/>
        </p:nvSpPr>
        <p:spPr>
          <a:xfrm>
            <a:off x="495300" y="830979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Demonstrated the ability to directly measure the ground state complex refractive index of two different 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allows for measurement over a broad range in the XUV </a:t>
            </a:r>
            <a:r>
              <a:rPr lang="en-US" sz="1200" dirty="0">
                <a:sym typeface="Wingdings" panose="05000000000000000000" pitchFamily="2" charset="2"/>
              </a:rPr>
              <a:t> limited only by ability to resolve fringes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Single optic operation allows for a simple setup  difficulty is in sample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90623-0F3E-4D85-8FFD-B97BC2743AA0}"/>
              </a:ext>
            </a:extLst>
          </p:cNvPr>
          <p:cNvSpPr txBox="1"/>
          <p:nvPr/>
        </p:nvSpPr>
        <p:spPr>
          <a:xfrm>
            <a:off x="1447800" y="2866694"/>
            <a:ext cx="12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7685FC-6A48-47AB-9251-B81EAFE5A598}"/>
              </a:ext>
            </a:extLst>
          </p:cNvPr>
          <p:cNvSpPr txBox="1"/>
          <p:nvPr/>
        </p:nvSpPr>
        <p:spPr>
          <a:xfrm>
            <a:off x="6096000" y="2804829"/>
            <a:ext cx="12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Excited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476C3-556B-4140-9D50-07E2356F2DD2}"/>
              </a:ext>
            </a:extLst>
          </p:cNvPr>
          <p:cNvSpPr/>
          <p:nvPr/>
        </p:nvSpPr>
        <p:spPr>
          <a:xfrm>
            <a:off x="533400" y="1893153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Outlook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Next step is to measure the excited state of a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is done in the gas phase</a:t>
            </a:r>
          </a:p>
          <a:p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0327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D5E16-F77F-4CCE-B6A6-7778949F091E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Attosecond Transient-absorption Spectroscopy (CATS)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7496-3259-480F-97BD-A2A827AF5BB1}"/>
              </a:ext>
            </a:extLst>
          </p:cNvPr>
          <p:cNvSpPr/>
          <p:nvPr/>
        </p:nvSpPr>
        <p:spPr>
          <a:xfrm>
            <a:off x="685800" y="4248150"/>
            <a:ext cx="8180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SWPG was shown to be sensitive to phase shifts between the two sources </a:t>
            </a:r>
            <a:r>
              <a:rPr lang="en-US" sz="1200" dirty="0">
                <a:sym typeface="Wingdings" panose="05000000000000000000" pitchFamily="2" charset="2"/>
              </a:rPr>
              <a:t> inline interferometer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Introducing a dressing pulse into one source will lead to a in refractive index that will result in a change in fringe contrast and fringe shift</a:t>
            </a:r>
            <a:endParaRPr lang="en-US" sz="1200" dirty="0">
              <a:sym typeface="Wingdings" panose="05000000000000000000" pitchFamily="2" charset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938DA5-710B-4545-BB7E-1478614807B1}"/>
              </a:ext>
            </a:extLst>
          </p:cNvPr>
          <p:cNvCxnSpPr/>
          <p:nvPr/>
        </p:nvCxnSpPr>
        <p:spPr>
          <a:xfrm>
            <a:off x="4343400" y="1342972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336FB-8783-4CBE-BDB6-6F28B8B6CDAC}"/>
              </a:ext>
            </a:extLst>
          </p:cNvPr>
          <p:cNvSpPr/>
          <p:nvPr/>
        </p:nvSpPr>
        <p:spPr>
          <a:xfrm>
            <a:off x="152400" y="742950"/>
            <a:ext cx="4191000" cy="114300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467898-0115-4271-BD80-61511FA5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60"/>
          <a:stretch/>
        </p:blipFill>
        <p:spPr>
          <a:xfrm>
            <a:off x="280319" y="793563"/>
            <a:ext cx="3986881" cy="1034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56908-9CE6-442F-AFA5-683BB447E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06" b="354"/>
          <a:stretch/>
        </p:blipFill>
        <p:spPr>
          <a:xfrm>
            <a:off x="5297053" y="615418"/>
            <a:ext cx="3502894" cy="145510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FBC76E-B7A5-4DE9-947A-395A2EEEE540}"/>
              </a:ext>
            </a:extLst>
          </p:cNvPr>
          <p:cNvSpPr/>
          <p:nvPr/>
        </p:nvSpPr>
        <p:spPr>
          <a:xfrm>
            <a:off x="5105400" y="599330"/>
            <a:ext cx="3886200" cy="1487283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2BF55-0938-4BC1-AC9F-A861CC2F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73725"/>
            <a:ext cx="5302018" cy="16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04775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Apparatus: Transient absorption beamline (</a:t>
            </a:r>
            <a:r>
              <a:rPr lang="en-US" dirty="0" err="1"/>
              <a:t>TABLe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Two-source high-harmonic generation using a square-wave phase grating (SWPG)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Measurement of refractive index using a SWPG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Attosecond Transient-absorption spectroscopy of argon Fano resonances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Complex Attosecond Transient-absorption Spectroscopy (CATS)</a:t>
            </a:r>
          </a:p>
        </p:txBody>
      </p:sp>
    </p:spTree>
    <p:extLst>
      <p:ext uri="{BB962C8B-B14F-4D97-AF65-F5344CB8AC3E}">
        <p14:creationId xmlns:p14="http://schemas.microsoft.com/office/powerpoint/2010/main" val="3108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D330B-D8F1-44A4-93B4-BD83E160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57550"/>
            <a:ext cx="2293366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2DA18-6AC8-43D5-9FF8-E6B7C9CA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98" y="616528"/>
            <a:ext cx="3657005" cy="2197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2C460-9854-4431-9490-9E52F095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98" y="623270"/>
            <a:ext cx="3682404" cy="2252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5673F3-BB09-47F6-9A3A-3EEF06103C4B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 in argon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F25BD-2B67-460F-9563-CB5D123AC9E8}"/>
              </a:ext>
            </a:extLst>
          </p:cNvPr>
          <p:cNvSpPr/>
          <p:nvPr/>
        </p:nvSpPr>
        <p:spPr>
          <a:xfrm>
            <a:off x="4114800" y="3428196"/>
            <a:ext cx="4104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System of interest are the Fano resonances in argon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Appear as a series of asymmetric deceases in absorption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Correspond to the 3s3p</a:t>
            </a:r>
            <a:r>
              <a:rPr lang="en-US" sz="1200" baseline="30000" dirty="0"/>
              <a:t>6</a:t>
            </a:r>
            <a:r>
              <a:rPr lang="en-US" sz="1200" dirty="0"/>
              <a:t>np excited states </a:t>
            </a:r>
          </a:p>
        </p:txBody>
      </p:sp>
    </p:spTree>
    <p:extLst>
      <p:ext uri="{BB962C8B-B14F-4D97-AF65-F5344CB8AC3E}">
        <p14:creationId xmlns:p14="http://schemas.microsoft.com/office/powerpoint/2010/main" val="35558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8FFD2-EFD6-4EAB-9E9E-79471AA0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730"/>
            <a:ext cx="4085893" cy="2511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BD7F1-E929-4CCE-9659-F1A6F77D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52550"/>
            <a:ext cx="3882446" cy="2343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FE4FF7-2607-4672-B2E7-E6DFEE8D4CD7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7E03DE-8061-481F-BBD3-25F84C39FDA9}"/>
              </a:ext>
            </a:extLst>
          </p:cNvPr>
          <p:cNvSpPr/>
          <p:nvPr/>
        </p:nvSpPr>
        <p:spPr>
          <a:xfrm>
            <a:off x="612142" y="3908851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Arise from interference between to ionization pathways: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Direct photoionization to continuum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Autoionization from discrete state embedded in and coupled to the continuum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Gives rise to an asymmetric absorption line shape that depends upon the balance between the two pathways </a:t>
            </a:r>
            <a:r>
              <a:rPr lang="en-US" sz="1200" dirty="0">
                <a:sym typeface="Wingdings" panose="05000000000000000000" pitchFamily="2" charset="2"/>
              </a:rPr>
              <a:t> Fano profile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52D5C-D16A-4962-8FA0-73326BC98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889358"/>
            <a:ext cx="1483358" cy="418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48F0B-1208-4F8F-B7D2-20989FB9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905" y="918928"/>
            <a:ext cx="1133684" cy="41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9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68560-E573-4B50-8D95-6E5F66C7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937734"/>
            <a:ext cx="4038600" cy="3911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ED3D1-8B29-45C8-8DCD-241686D6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640" y="975103"/>
            <a:ext cx="3720606" cy="2538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3F3AE-35F2-461A-8D73-67A12389928A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 delay dependence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F95CA-4811-46D3-AC8F-071167083046}"/>
              </a:ext>
            </a:extLst>
          </p:cNvPr>
          <p:cNvSpPr/>
          <p:nvPr/>
        </p:nvSpPr>
        <p:spPr>
          <a:xfrm>
            <a:off x="4724400" y="3638550"/>
            <a:ext cx="4065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Fringe shift and fringe contrast used to extract </a:t>
            </a:r>
            <a:r>
              <a:rPr lang="el-GR" sz="1200" dirty="0"/>
              <a:t>Δ</a:t>
            </a:r>
            <a:r>
              <a:rPr lang="en-US" sz="1200" dirty="0"/>
              <a:t>OD and </a:t>
            </a:r>
            <a:r>
              <a:rPr lang="el-GR" sz="1200" dirty="0"/>
              <a:t>Δφ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Extracted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 shows good agreement with typically measured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Two intensities show a clear difference in features near 4p and 6p resonances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ym typeface="Wingdings" panose="05000000000000000000" pitchFamily="2" charset="2"/>
              </a:rPr>
              <a:t>Δφ</a:t>
            </a:r>
            <a:r>
              <a:rPr lang="en-US" sz="1200" dirty="0">
                <a:sym typeface="Wingdings" panose="05000000000000000000" pitchFamily="2" charset="2"/>
              </a:rPr>
              <a:t> shows the emergence of a LIS near overlap at the higher intensity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F864C-F333-4F9A-B28E-F51708B0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83" t="6045" r="4655" b="53954"/>
          <a:stretch/>
        </p:blipFill>
        <p:spPr>
          <a:xfrm>
            <a:off x="1219200" y="4784799"/>
            <a:ext cx="609600" cy="17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4D876-5A1F-41F4-A470-B6CC7879C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4" t="42205" r="2347" b="19801"/>
          <a:stretch/>
        </p:blipFill>
        <p:spPr>
          <a:xfrm>
            <a:off x="2895600" y="4776545"/>
            <a:ext cx="685800" cy="180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183AD-1E92-4517-BAE0-EB57FBB4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61" y="654012"/>
            <a:ext cx="1710948" cy="258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42105-092A-4886-B9FB-3572B4B3D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493" y="595808"/>
            <a:ext cx="914400" cy="379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C964F-3F12-427A-AF03-82CAC60C3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878" y="560718"/>
            <a:ext cx="1344593" cy="3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5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F1EC0-A9DD-475C-AEDF-48F23060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23950"/>
            <a:ext cx="4419600" cy="3075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B43A4-ED03-4141-B624-9D79E583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76350"/>
            <a:ext cx="2533215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81A77-3B05-4662-B036-DE7237036CD8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 vs. </a:t>
            </a:r>
            <a:r>
              <a:rPr lang="en-US" sz="2000" dirty="0" err="1">
                <a:solidFill>
                  <a:schemeClr val="bg1"/>
                </a:solidFill>
              </a:rPr>
              <a:t>Kramers-Kronig</a:t>
            </a:r>
            <a:r>
              <a:rPr lang="en-US" sz="2000" dirty="0">
                <a:solidFill>
                  <a:schemeClr val="bg1"/>
                </a:solidFill>
              </a:rPr>
              <a:t> (KK)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BE350-EC07-47DA-8723-15259FEFE3FC}"/>
              </a:ext>
            </a:extLst>
          </p:cNvPr>
          <p:cNvSpPr/>
          <p:nvPr/>
        </p:nvSpPr>
        <p:spPr>
          <a:xfrm>
            <a:off x="4876800" y="2197640"/>
            <a:ext cx="40652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KK relations can be used to retrieve one part of the refractive index from another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Indirect method that doesn’t always apply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Using the non-linear KK, good agreement is found at low intensity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Two methods disagree at higher intensities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Further theoretical efforts are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64C43-5004-4A54-9DAC-3637630FD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83" t="6045" r="4655" b="53954"/>
          <a:stretch/>
        </p:blipFill>
        <p:spPr>
          <a:xfrm>
            <a:off x="3230880" y="1428750"/>
            <a:ext cx="609600" cy="17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AE3A2-1060-4040-BD0B-632C42FE5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4" t="42205" r="2347" b="19801"/>
          <a:stretch/>
        </p:blipFill>
        <p:spPr>
          <a:xfrm>
            <a:off x="3192780" y="2719338"/>
            <a:ext cx="685800" cy="1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83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6186DF-EF46-4539-9B2D-9F484A21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4107281" cy="4086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50FDC-DCE1-4C14-81C8-E36E24C4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20" y="3378284"/>
            <a:ext cx="2107900" cy="478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8A85-22DF-4719-ABE6-9680E379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633" y="3378284"/>
            <a:ext cx="1911802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20012-704E-45D6-9BFB-CBBDC5A1A7B2}"/>
              </a:ext>
            </a:extLst>
          </p:cNvPr>
          <p:cNvSpPr txBox="1"/>
          <p:nvPr/>
        </p:nvSpPr>
        <p:spPr>
          <a:xfrm>
            <a:off x="152400" y="571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Polarizability and dipole extraction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E7A7CA-7DB1-4800-AB45-AD78DF40DC41}"/>
              </a:ext>
            </a:extLst>
          </p:cNvPr>
          <p:cNvCxnSpPr>
            <a:cxnSpLocks/>
          </p:cNvCxnSpPr>
          <p:nvPr/>
        </p:nvCxnSpPr>
        <p:spPr>
          <a:xfrm flipH="1">
            <a:off x="4187242" y="1220322"/>
            <a:ext cx="918158" cy="334378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6A8847-A943-4A3A-9E9B-7CF9804217B3}"/>
              </a:ext>
            </a:extLst>
          </p:cNvPr>
          <p:cNvSpPr/>
          <p:nvPr/>
        </p:nvSpPr>
        <p:spPr>
          <a:xfrm>
            <a:off x="4749165" y="4021296"/>
            <a:ext cx="406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Finally, the amplitude and phase of the polarizability can be extracted from the complex refractive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 principle, the dipole can be extracted from this with knowledge of the XUV 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DE7B5-4E28-4F02-9430-7C4C9C0BF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14350"/>
            <a:ext cx="3681886" cy="25290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692E8A-1C2A-4405-97C4-77F5683B6B06}"/>
              </a:ext>
            </a:extLst>
          </p:cNvPr>
          <p:cNvCxnSpPr>
            <a:cxnSpLocks/>
          </p:cNvCxnSpPr>
          <p:nvPr/>
        </p:nvCxnSpPr>
        <p:spPr>
          <a:xfrm flipH="1">
            <a:off x="4123024" y="2280844"/>
            <a:ext cx="906176" cy="618428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71CECAF-13F7-4207-B5AC-07771B4A8F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83" t="6045" r="4655" b="53954"/>
          <a:stretch/>
        </p:blipFill>
        <p:spPr>
          <a:xfrm>
            <a:off x="1143000" y="4784799"/>
            <a:ext cx="609600" cy="172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D0D76-E42B-444C-9A92-E2DBEBD251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84" t="42205" r="2347" b="19801"/>
          <a:stretch/>
        </p:blipFill>
        <p:spPr>
          <a:xfrm>
            <a:off x="2819400" y="4776545"/>
            <a:ext cx="685800" cy="1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CATS: conclusion and outlook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86B60C-22B5-43E8-A26A-67C7C9363F60}"/>
              </a:ext>
            </a:extLst>
          </p:cNvPr>
          <p:cNvGrpSpPr/>
          <p:nvPr/>
        </p:nvGrpSpPr>
        <p:grpSpPr>
          <a:xfrm>
            <a:off x="2590800" y="3257550"/>
            <a:ext cx="3886200" cy="1487283"/>
            <a:chOff x="5105400" y="599330"/>
            <a:chExt cx="3886200" cy="1487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207BF1-AD77-4D67-A4FC-2C588F0BA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06" b="354"/>
            <a:stretch/>
          </p:blipFill>
          <p:spPr>
            <a:xfrm>
              <a:off x="5297053" y="615418"/>
              <a:ext cx="3502894" cy="1455107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340C8F-E21B-456D-8297-522213197C58}"/>
                </a:ext>
              </a:extLst>
            </p:cNvPr>
            <p:cNvSpPr/>
            <p:nvPr/>
          </p:nvSpPr>
          <p:spPr>
            <a:xfrm>
              <a:off x="5105400" y="599330"/>
              <a:ext cx="3886200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CCBFE-C416-4067-832C-6F8C64CBD166}"/>
              </a:ext>
            </a:extLst>
          </p:cNvPr>
          <p:cNvSpPr/>
          <p:nvPr/>
        </p:nvSpPr>
        <p:spPr>
          <a:xfrm>
            <a:off x="533400" y="104775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Demonstrated the ability to directly measure the change in change in refractive index induced by a IR dressing pulse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476C3-556B-4140-9D50-07E2356F2DD2}"/>
              </a:ext>
            </a:extLst>
          </p:cNvPr>
          <p:cNvSpPr/>
          <p:nvPr/>
        </p:nvSpPr>
        <p:spPr>
          <a:xfrm>
            <a:off x="533400" y="1893153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Outlook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Further theoretical work is needed to fully understand the features that were observed and the breakdown of the KK relations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CATS can be used to also measure the change in refractive index in a solid due to a IR pulse</a:t>
            </a:r>
          </a:p>
          <a:p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99192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66E8A-5A42-4746-B3E1-7C591C492D37}"/>
              </a:ext>
            </a:extLst>
          </p:cNvPr>
          <p:cNvSpPr/>
          <p:nvPr/>
        </p:nvSpPr>
        <p:spPr>
          <a:xfrm>
            <a:off x="2743200" y="2371695"/>
            <a:ext cx="4065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Thank you for your attention!</a:t>
            </a: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E2B31-E611-4FCE-AAD5-C0BB4EC833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 r="3852" b="15797"/>
          <a:stretch/>
        </p:blipFill>
        <p:spPr>
          <a:xfrm>
            <a:off x="685800" y="651980"/>
            <a:ext cx="3200400" cy="1397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AD580-F4C1-40DF-AEBF-5110070E4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r="6472" b="56833"/>
          <a:stretch/>
        </p:blipFill>
        <p:spPr>
          <a:xfrm>
            <a:off x="1143000" y="3128301"/>
            <a:ext cx="7101152" cy="1641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FDA01-90D5-4D2F-91C4-543C4EFFE0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r="4468" b="44555"/>
          <a:stretch/>
        </p:blipFill>
        <p:spPr>
          <a:xfrm>
            <a:off x="4218867" y="715315"/>
            <a:ext cx="4386287" cy="12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85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</a:t>
            </a:r>
            <a:r>
              <a:rPr lang="en-US" sz="2000">
                <a:solidFill>
                  <a:schemeClr val="bg1"/>
                </a:solidFill>
              </a:rPr>
              <a:t>Transient-absorption Spectroscopy (ATS)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14ADE-0686-4A8A-BDDC-1CDA5C5C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90750"/>
            <a:ext cx="5266693" cy="16556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CACC4E-AEDB-4BF4-806A-1152FC39D726}"/>
              </a:ext>
            </a:extLst>
          </p:cNvPr>
          <p:cNvGrpSpPr/>
          <p:nvPr/>
        </p:nvGrpSpPr>
        <p:grpSpPr>
          <a:xfrm>
            <a:off x="762000" y="666750"/>
            <a:ext cx="7352569" cy="1219200"/>
            <a:chOff x="838200" y="742950"/>
            <a:chExt cx="7352569" cy="14478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54C479-9884-4538-ABC0-EBEE1ADB2181}"/>
                </a:ext>
              </a:extLst>
            </p:cNvPr>
            <p:cNvSpPr/>
            <p:nvPr/>
          </p:nvSpPr>
          <p:spPr>
            <a:xfrm>
              <a:off x="2364078" y="787568"/>
              <a:ext cx="4480036" cy="1130294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alpha val="80000"/>
                  </a:srgbClr>
                </a:gs>
                <a:gs pos="25000">
                  <a:srgbClr val="FF0000">
                    <a:alpha val="70000"/>
                  </a:srgbClr>
                </a:gs>
                <a:gs pos="65000">
                  <a:srgbClr val="FF0000">
                    <a:alpha val="20000"/>
                  </a:srgbClr>
                </a:gs>
                <a:gs pos="97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6420C-E725-4E5C-9DF0-6932DE1D2DC8}"/>
                </a:ext>
              </a:extLst>
            </p:cNvPr>
            <p:cNvSpPr/>
            <p:nvPr/>
          </p:nvSpPr>
          <p:spPr>
            <a:xfrm>
              <a:off x="2539705" y="1001020"/>
              <a:ext cx="4304409" cy="716783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25000">
                  <a:srgbClr val="00B0F0">
                    <a:alpha val="89000"/>
                  </a:srgbClr>
                </a:gs>
                <a:gs pos="65000">
                  <a:srgbClr val="00B0F0">
                    <a:alpha val="23000"/>
                  </a:srgbClr>
                </a:gs>
                <a:gs pos="97000">
                  <a:srgbClr val="00B0F0">
                    <a:alpha val="1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C45A30-62F6-452E-A390-2CFF8FD643F7}"/>
                </a:ext>
              </a:extLst>
            </p:cNvPr>
            <p:cNvSpPr txBox="1"/>
            <p:nvPr/>
          </p:nvSpPr>
          <p:spPr>
            <a:xfrm>
              <a:off x="4607508" y="1545605"/>
              <a:ext cx="957938" cy="18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D3D1C6-4B87-400F-A088-263D7D41BA3C}"/>
                </a:ext>
              </a:extLst>
            </p:cNvPr>
            <p:cNvSpPr txBox="1"/>
            <p:nvPr/>
          </p:nvSpPr>
          <p:spPr>
            <a:xfrm>
              <a:off x="4647039" y="1736392"/>
              <a:ext cx="957938" cy="18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70C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XUV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CB571D-2191-4C29-9E84-834A8EC7CC61}"/>
                </a:ext>
              </a:extLst>
            </p:cNvPr>
            <p:cNvGrpSpPr/>
            <p:nvPr/>
          </p:nvGrpSpPr>
          <p:grpSpPr>
            <a:xfrm>
              <a:off x="4343400" y="806607"/>
              <a:ext cx="569119" cy="1384143"/>
              <a:chOff x="2576635" y="4377709"/>
              <a:chExt cx="650515" cy="203962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6D128FE-D374-4BAB-B119-F355E9B122EC}"/>
                  </a:ext>
                </a:extLst>
              </p:cNvPr>
              <p:cNvGrpSpPr/>
              <p:nvPr/>
            </p:nvGrpSpPr>
            <p:grpSpPr>
              <a:xfrm>
                <a:off x="2582102" y="4382742"/>
                <a:ext cx="645048" cy="2026823"/>
                <a:chOff x="634885" y="4217472"/>
                <a:chExt cx="645048" cy="2026823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6861561-D1B5-476D-B6B5-3528A0AA2730}"/>
                    </a:ext>
                  </a:extLst>
                </p:cNvPr>
                <p:cNvSpPr/>
                <p:nvPr/>
              </p:nvSpPr>
              <p:spPr>
                <a:xfrm>
                  <a:off x="634885" y="4414043"/>
                  <a:ext cx="645047" cy="1830252"/>
                </a:xfrm>
                <a:custGeom>
                  <a:avLst/>
                  <a:gdLst>
                    <a:gd name="connsiteX0" fmla="*/ 0 w 645047"/>
                    <a:gd name="connsiteY0" fmla="*/ 0 h 1664376"/>
                    <a:gd name="connsiteX1" fmla="*/ 645047 w 645047"/>
                    <a:gd name="connsiteY1" fmla="*/ 0 h 1664376"/>
                    <a:gd name="connsiteX2" fmla="*/ 645047 w 645047"/>
                    <a:gd name="connsiteY2" fmla="*/ 1300609 h 1664376"/>
                    <a:gd name="connsiteX3" fmla="*/ 376097 w 645047"/>
                    <a:gd name="connsiteY3" fmla="*/ 1300609 h 1664376"/>
                    <a:gd name="connsiteX4" fmla="*/ 376097 w 645047"/>
                    <a:gd name="connsiteY4" fmla="*/ 1664376 h 1664376"/>
                    <a:gd name="connsiteX5" fmla="*/ 239485 w 645047"/>
                    <a:gd name="connsiteY5" fmla="*/ 1664376 h 1664376"/>
                    <a:gd name="connsiteX6" fmla="*/ 239485 w 645047"/>
                    <a:gd name="connsiteY6" fmla="*/ 1300609 h 1664376"/>
                    <a:gd name="connsiteX7" fmla="*/ 0 w 645047"/>
                    <a:gd name="connsiteY7" fmla="*/ 1300609 h 166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5047" h="1664376"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300609"/>
                      </a:lnTo>
                      <a:lnTo>
                        <a:pt x="376097" y="1300609"/>
                      </a:lnTo>
                      <a:lnTo>
                        <a:pt x="376097" y="1664376"/>
                      </a:lnTo>
                      <a:lnTo>
                        <a:pt x="239485" y="1664376"/>
                      </a:lnTo>
                      <a:lnTo>
                        <a:pt x="239485" y="1300609"/>
                      </a:lnTo>
                      <a:lnTo>
                        <a:pt x="0" y="1300609"/>
                      </a:lnTo>
                      <a:close/>
                    </a:path>
                  </a:pathLst>
                </a:custGeom>
                <a:solidFill>
                  <a:srgbClr val="13DD13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B5A3C7E-351F-4725-9450-F2B04C4A47F4}"/>
                    </a:ext>
                  </a:extLst>
                </p:cNvPr>
                <p:cNvSpPr/>
                <p:nvPr/>
              </p:nvSpPr>
              <p:spPr>
                <a:xfrm>
                  <a:off x="634886" y="4217472"/>
                  <a:ext cx="645047" cy="2024736"/>
                </a:xfrm>
                <a:custGeom>
                  <a:avLst/>
                  <a:gdLst>
                    <a:gd name="connsiteX0" fmla="*/ 376376 w 645047"/>
                    <a:gd name="connsiteY0" fmla="*/ 1479417 h 1841234"/>
                    <a:gd name="connsiteX1" fmla="*/ 645047 w 645047"/>
                    <a:gd name="connsiteY1" fmla="*/ 1479417 h 1841234"/>
                    <a:gd name="connsiteX2" fmla="*/ 645047 w 645047"/>
                    <a:gd name="connsiteY2" fmla="*/ 1841234 h 1841234"/>
                    <a:gd name="connsiteX3" fmla="*/ 376376 w 645047"/>
                    <a:gd name="connsiteY3" fmla="*/ 1841234 h 1841234"/>
                    <a:gd name="connsiteX4" fmla="*/ 0 w 645047"/>
                    <a:gd name="connsiteY4" fmla="*/ 1478280 h 1841234"/>
                    <a:gd name="connsiteX5" fmla="*/ 279 w 645047"/>
                    <a:gd name="connsiteY5" fmla="*/ 1478280 h 1841234"/>
                    <a:gd name="connsiteX6" fmla="*/ 279 w 645047"/>
                    <a:gd name="connsiteY6" fmla="*/ 1479417 h 1841234"/>
                    <a:gd name="connsiteX7" fmla="*/ 239764 w 645047"/>
                    <a:gd name="connsiteY7" fmla="*/ 1479417 h 1841234"/>
                    <a:gd name="connsiteX8" fmla="*/ 239764 w 645047"/>
                    <a:gd name="connsiteY8" fmla="*/ 1841234 h 1841234"/>
                    <a:gd name="connsiteX9" fmla="*/ 0 w 645047"/>
                    <a:gd name="connsiteY9" fmla="*/ 1841234 h 1841234"/>
                    <a:gd name="connsiteX10" fmla="*/ 0 w 645047"/>
                    <a:gd name="connsiteY10" fmla="*/ 0 h 1841234"/>
                    <a:gd name="connsiteX11" fmla="*/ 645047 w 645047"/>
                    <a:gd name="connsiteY11" fmla="*/ 0 h 1841234"/>
                    <a:gd name="connsiteX12" fmla="*/ 645047 w 645047"/>
                    <a:gd name="connsiteY12" fmla="*/ 177477 h 1841234"/>
                    <a:gd name="connsiteX13" fmla="*/ 0 w 645047"/>
                    <a:gd name="connsiteY13" fmla="*/ 177477 h 1841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5047" h="1841234">
                      <a:moveTo>
                        <a:pt x="376376" y="1479417"/>
                      </a:moveTo>
                      <a:lnTo>
                        <a:pt x="645047" y="1479417"/>
                      </a:lnTo>
                      <a:lnTo>
                        <a:pt x="645047" y="1841234"/>
                      </a:lnTo>
                      <a:lnTo>
                        <a:pt x="376376" y="1841234"/>
                      </a:lnTo>
                      <a:close/>
                      <a:moveTo>
                        <a:pt x="0" y="1478280"/>
                      </a:moveTo>
                      <a:lnTo>
                        <a:pt x="279" y="1478280"/>
                      </a:lnTo>
                      <a:lnTo>
                        <a:pt x="279" y="1479417"/>
                      </a:lnTo>
                      <a:lnTo>
                        <a:pt x="239764" y="1479417"/>
                      </a:lnTo>
                      <a:lnTo>
                        <a:pt x="239764" y="1841234"/>
                      </a:lnTo>
                      <a:lnTo>
                        <a:pt x="0" y="1841234"/>
                      </a:lnTo>
                      <a:close/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77477"/>
                      </a:lnTo>
                      <a:lnTo>
                        <a:pt x="0" y="177477"/>
                      </a:lnTo>
                      <a:close/>
                    </a:path>
                  </a:pathLst>
                </a:custGeom>
                <a:pattFill prst="pct50">
                  <a:fgClr>
                    <a:schemeClr val="bg1">
                      <a:lumMod val="6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AF48B6-D209-4376-AE17-F4B514EF4E49}"/>
                  </a:ext>
                </a:extLst>
              </p:cNvPr>
              <p:cNvSpPr/>
              <p:nvPr/>
            </p:nvSpPr>
            <p:spPr>
              <a:xfrm>
                <a:off x="2576635" y="4377709"/>
                <a:ext cx="645047" cy="2039621"/>
              </a:xfrm>
              <a:prstGeom prst="rect">
                <a:avLst/>
              </a:prstGeom>
              <a:solidFill>
                <a:schemeClr val="bg1">
                  <a:lumMod val="65000"/>
                  <a:alpha val="14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E01E64-E5CA-47D5-8012-D03BBF0782F8}"/>
                </a:ext>
              </a:extLst>
            </p:cNvPr>
            <p:cNvSpPr txBox="1"/>
            <p:nvPr/>
          </p:nvSpPr>
          <p:spPr>
            <a:xfrm>
              <a:off x="4125127" y="770017"/>
              <a:ext cx="957938" cy="187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Gas Cell</a:t>
              </a:r>
            </a:p>
          </p:txBody>
        </p:sp>
        <p:pic>
          <p:nvPicPr>
            <p:cNvPr id="12" name="Picture 11" descr="Chart, histogram&#10;&#10;Description automatically generated">
              <a:extLst>
                <a:ext uri="{FF2B5EF4-FFF2-40B4-BE49-F238E27FC236}">
                  <a16:creationId xmlns:a16="http://schemas.microsoft.com/office/drawing/2014/main" id="{BF32C947-8D30-43DE-8C92-2210CC28A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742950"/>
              <a:ext cx="2332807" cy="1162545"/>
            </a:xfrm>
            <a:prstGeom prst="rect">
              <a:avLst/>
            </a:prstGeom>
          </p:spPr>
        </p:pic>
        <p:pic>
          <p:nvPicPr>
            <p:cNvPr id="13" name="Picture 12" descr="A close up of a bridge&#10;&#10;Description automatically generated">
              <a:extLst>
                <a:ext uri="{FF2B5EF4-FFF2-40B4-BE49-F238E27FC236}">
                  <a16:creationId xmlns:a16="http://schemas.microsoft.com/office/drawing/2014/main" id="{929B335A-68A2-46A2-A9AA-35EB1A34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962" y="761157"/>
              <a:ext cx="2332807" cy="1162545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562B1A-7AC0-4BBD-BA62-45DC83AACEE8}"/>
              </a:ext>
            </a:extLst>
          </p:cNvPr>
          <p:cNvCxnSpPr>
            <a:cxnSpLocks/>
          </p:cNvCxnSpPr>
          <p:nvPr/>
        </p:nvCxnSpPr>
        <p:spPr>
          <a:xfrm>
            <a:off x="4831535" y="1892862"/>
            <a:ext cx="807265" cy="37408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B15BB-7266-4275-B9E4-7B614D417328}"/>
              </a:ext>
            </a:extLst>
          </p:cNvPr>
          <p:cNvSpPr/>
          <p:nvPr/>
        </p:nvSpPr>
        <p:spPr>
          <a:xfrm>
            <a:off x="609600" y="4272464"/>
            <a:ext cx="830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Before the two-source measurement it is useful to understand the one-source ATS measurement </a:t>
            </a:r>
          </a:p>
        </p:txBody>
      </p:sp>
    </p:spTree>
    <p:extLst>
      <p:ext uri="{BB962C8B-B14F-4D97-AF65-F5344CB8AC3E}">
        <p14:creationId xmlns:p14="http://schemas.microsoft.com/office/powerpoint/2010/main" val="669688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AD61B-C982-4985-8E5B-27115A8E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82601"/>
            <a:ext cx="5221263" cy="2451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7C581B-A729-432F-A8DD-705D6CD03DD4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Fano resonances in time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249415-FAB8-46B9-BE24-7B0CD1DF7734}"/>
              </a:ext>
            </a:extLst>
          </p:cNvPr>
          <p:cNvGrpSpPr/>
          <p:nvPr/>
        </p:nvGrpSpPr>
        <p:grpSpPr>
          <a:xfrm>
            <a:off x="6781800" y="1657350"/>
            <a:ext cx="1676400" cy="326881"/>
            <a:chOff x="6781800" y="1657350"/>
            <a:chExt cx="1676400" cy="3268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5C1568-85B3-4CA9-A7B8-02B896CA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330" y="1657350"/>
              <a:ext cx="1600200" cy="326881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131009F-9DB5-4879-BA95-5CE3EE4FDEAA}"/>
                </a:ext>
              </a:extLst>
            </p:cNvPr>
            <p:cNvSpPr/>
            <p:nvPr/>
          </p:nvSpPr>
          <p:spPr>
            <a:xfrm>
              <a:off x="6781800" y="1657350"/>
              <a:ext cx="1676400" cy="326881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7AA0BD-B3FE-48F8-911E-F210EEFCB3A0}"/>
              </a:ext>
            </a:extLst>
          </p:cNvPr>
          <p:cNvGrpSpPr/>
          <p:nvPr/>
        </p:nvGrpSpPr>
        <p:grpSpPr>
          <a:xfrm>
            <a:off x="5029200" y="2495550"/>
            <a:ext cx="3505200" cy="457200"/>
            <a:chOff x="5029200" y="2495550"/>
            <a:chExt cx="3505200" cy="4572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6047BA6-07AE-4A26-AF21-F73F9E8F792D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5029200" y="2571750"/>
              <a:ext cx="685800" cy="151936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0ABE40-C5DE-4E93-B406-11D69111B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195" b="11756"/>
            <a:stretch/>
          </p:blipFill>
          <p:spPr>
            <a:xfrm>
              <a:off x="5715000" y="2495550"/>
              <a:ext cx="2743200" cy="456272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38E3B9B-DC59-403E-A6DC-230306CAFF3D}"/>
                </a:ext>
              </a:extLst>
            </p:cNvPr>
            <p:cNvSpPr/>
            <p:nvPr/>
          </p:nvSpPr>
          <p:spPr>
            <a:xfrm>
              <a:off x="5715000" y="2495550"/>
              <a:ext cx="2819400" cy="457200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43E97AC-9C15-4EA3-BA92-D97CC6D0EB15}"/>
              </a:ext>
            </a:extLst>
          </p:cNvPr>
          <p:cNvSpPr/>
          <p:nvPr/>
        </p:nvSpPr>
        <p:spPr>
          <a:xfrm>
            <a:off x="612142" y="3908851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the time domain, dipole can be calculated analytically assuming a </a:t>
            </a:r>
            <a:r>
              <a:rPr lang="el-GR" sz="1200" dirty="0"/>
              <a:t>δ</a:t>
            </a:r>
            <a:r>
              <a:rPr lang="en-US" sz="1200" dirty="0"/>
              <a:t>-function XUV 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Phase of the dipole determines the line shape through the q parameter: q </a:t>
            </a:r>
            <a:r>
              <a:rPr lang="en-US" sz="1200" dirty="0">
                <a:sym typeface="Wingdings" panose="05000000000000000000" pitchFamily="2" charset="2"/>
              </a:rPr>
              <a:t>&lt;--&gt; </a:t>
            </a:r>
            <a:r>
              <a:rPr lang="el-GR" sz="1200" dirty="0">
                <a:sym typeface="Wingdings" panose="05000000000000000000" pitchFamily="2" charset="2"/>
              </a:rPr>
              <a:t>φ</a:t>
            </a:r>
            <a:endParaRPr lang="en-US" sz="1200" dirty="0">
              <a:sym typeface="Wingdings" panose="05000000000000000000" pitchFamily="2" charset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0639B9-664F-4E2F-974B-91AAFE5B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688" y="742950"/>
            <a:ext cx="756285" cy="2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0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BD5FE-FEAC-41AF-A94A-FBF26D8C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590550"/>
            <a:ext cx="3903076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F9496-A982-4DC5-9FFC-687F1B84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77452"/>
            <a:ext cx="3166110" cy="1337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96741-3324-4DE4-8581-005ACEC1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890" y="3090241"/>
            <a:ext cx="3124200" cy="1748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9D969-879C-48F7-B746-2DAE92C92862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Dipole Control Model (DCM)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5D252-DBF9-47AE-B119-27DD35B75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666750"/>
            <a:ext cx="1676400" cy="70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E26DA-02C9-4D51-AE98-545DA2289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362" y="819150"/>
            <a:ext cx="1713238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69C406-BD6F-433F-B32F-2FC727B66488}"/>
              </a:ext>
            </a:extLst>
          </p:cNvPr>
          <p:cNvSpPr/>
          <p:nvPr/>
        </p:nvSpPr>
        <p:spPr>
          <a:xfrm>
            <a:off x="304800" y="3090241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Adding a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-function IR pulse can modify the phase and amplitude of the dipole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Can be analytically calculated using DCM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Able to account for resonant and non-resonant interactions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Resonant: coupling between states in a wave packet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Non-resonant: strong-field ionization</a:t>
            </a:r>
          </a:p>
        </p:txBody>
      </p:sp>
    </p:spTree>
    <p:extLst>
      <p:ext uri="{BB962C8B-B14F-4D97-AF65-F5344CB8AC3E}">
        <p14:creationId xmlns:p14="http://schemas.microsoft.com/office/powerpoint/2010/main" val="369925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BDE5-ABFE-45BF-81CC-29876463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96" y="1885950"/>
            <a:ext cx="1912291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75458-E478-4F8A-A255-2C87D0B3B097}"/>
              </a:ext>
            </a:extLst>
          </p:cNvPr>
          <p:cNvSpPr txBox="1"/>
          <p:nvPr/>
        </p:nvSpPr>
        <p:spPr>
          <a:xfrm>
            <a:off x="152400" y="59055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you study the shutter mechanism of a DSLR camera, using a DSLR?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467E1-6E83-46DE-8B3D-FD7E403C0C9D}"/>
              </a:ext>
            </a:extLst>
          </p:cNvPr>
          <p:cNvSpPr txBox="1"/>
          <p:nvPr/>
        </p:nvSpPr>
        <p:spPr>
          <a:xfrm>
            <a:off x="76200" y="939284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shutter speed would you need?</a:t>
            </a:r>
          </a:p>
        </p:txBody>
      </p:sp>
      <p:pic>
        <p:nvPicPr>
          <p:cNvPr id="9" name="Picture 8" descr="A picture containing sitting, train, silver, meter&#10;&#10;Description automatically generated">
            <a:extLst>
              <a:ext uri="{FF2B5EF4-FFF2-40B4-BE49-F238E27FC236}">
                <a16:creationId xmlns:a16="http://schemas.microsoft.com/office/drawing/2014/main" id="{1E3BD941-0102-4F96-9B96-31CC205CF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75936"/>
            <a:ext cx="3462101" cy="1952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370498-EF1C-4EA3-833E-396F88F720AA}"/>
              </a:ext>
            </a:extLst>
          </p:cNvPr>
          <p:cNvSpPr txBox="1"/>
          <p:nvPr/>
        </p:nvSpPr>
        <p:spPr>
          <a:xfrm>
            <a:off x="-152400" y="413421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shutter speed needs to be faster than what you want to study!</a:t>
            </a:r>
          </a:p>
        </p:txBody>
      </p:sp>
    </p:spTree>
    <p:extLst>
      <p:ext uri="{BB962C8B-B14F-4D97-AF65-F5344CB8AC3E}">
        <p14:creationId xmlns:p14="http://schemas.microsoft.com/office/powerpoint/2010/main" val="21623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17B82-DD03-4D7F-AC83-5C001EE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86" y="590550"/>
            <a:ext cx="3971714" cy="2952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45D1E-0283-4EC8-ADA6-63CA439A2AD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Intensity dependent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441BF-3A55-463C-85E6-2A581558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885950"/>
            <a:ext cx="2019300" cy="305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A04FD-1168-45C3-9181-8BBC30A87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71526"/>
            <a:ext cx="2297051" cy="1000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6ED55-7B18-44B4-9349-31586F64B193}"/>
              </a:ext>
            </a:extLst>
          </p:cNvPr>
          <p:cNvSpPr/>
          <p:nvPr/>
        </p:nvSpPr>
        <p:spPr>
          <a:xfrm>
            <a:off x="612142" y="3908851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Change in absorption is given by </a:t>
            </a:r>
            <a:r>
              <a:rPr lang="el-GR" sz="1200" dirty="0"/>
              <a:t>Δ</a:t>
            </a:r>
            <a:r>
              <a:rPr lang="en-US" sz="1200" dirty="0"/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Intensity dependence at temporal overlap shows several features at bright np states and in-between them</a:t>
            </a:r>
          </a:p>
        </p:txBody>
      </p:sp>
    </p:spTree>
    <p:extLst>
      <p:ext uri="{BB962C8B-B14F-4D97-AF65-F5344CB8AC3E}">
        <p14:creationId xmlns:p14="http://schemas.microsoft.com/office/powerpoint/2010/main" val="1568502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665D2-D091-4577-BAB7-C657376E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95350"/>
            <a:ext cx="365907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249CB-EE00-40FD-9D34-8DB1DC6C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90550"/>
            <a:ext cx="4132744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B7C40-4713-4067-82EC-209F987B3008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Light-induced attenuation (LIA)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9F5EF-4370-4351-8971-247BDA4A575B}"/>
              </a:ext>
            </a:extLst>
          </p:cNvPr>
          <p:cNvSpPr/>
          <p:nvPr/>
        </p:nvSpPr>
        <p:spPr>
          <a:xfrm>
            <a:off x="612142" y="3908851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Intensity dependence of features at the np states can be interpreted using DCM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Dressing IR pulse strongly attenuates the dipole in time due to strong-field ionization of discrete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PPT ionization can be used to calculate the amplitude of the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Shows good agreement with max. </a:t>
            </a:r>
            <a:r>
              <a:rPr lang="el-GR" sz="1200" dirty="0">
                <a:sym typeface="Wingdings" panose="05000000000000000000" pitchFamily="2" charset="2"/>
              </a:rPr>
              <a:t>Δ</a:t>
            </a:r>
            <a:r>
              <a:rPr lang="en-US" sz="1200" dirty="0">
                <a:sym typeface="Wingdings" panose="05000000000000000000" pitchFamily="2" charset="2"/>
              </a:rPr>
              <a:t>OD at each feature, but doesn’t capture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4225621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CDC3FC-37B6-4C7E-BF2C-ED33FDEF727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Light-induced states (LIS)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6F885-FD6C-4D7E-BC0F-81C8495B4CFD}"/>
              </a:ext>
            </a:extLst>
          </p:cNvPr>
          <p:cNvSpPr/>
          <p:nvPr/>
        </p:nvSpPr>
        <p:spPr>
          <a:xfrm>
            <a:off x="228600" y="3714750"/>
            <a:ext cx="6027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Emergent features around np states can be describe as LIS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In this case, small detuning between bright and dark states  described by </a:t>
            </a:r>
            <a:r>
              <a:rPr lang="en-US" sz="1200" dirty="0" err="1">
                <a:sym typeface="Wingdings" panose="05000000000000000000" pitchFamily="2" charset="2"/>
              </a:rPr>
              <a:t>Flouqet</a:t>
            </a:r>
            <a:r>
              <a:rPr lang="en-US" sz="1200" dirty="0">
                <a:sym typeface="Wingdings" panose="05000000000000000000" pitchFamily="2" charset="2"/>
              </a:rPr>
              <a:t> theory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LIS states are dressed states that are dipole allowed from the ground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Need to include all states to account for avoided crossings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E6087-B053-464F-99D7-BB571CA8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2" r="73865" b="12258"/>
          <a:stretch/>
        </p:blipFill>
        <p:spPr>
          <a:xfrm>
            <a:off x="7010400" y="819150"/>
            <a:ext cx="1038014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819080-E1A1-48F5-A5B8-6FBD9B68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50" y="647905"/>
            <a:ext cx="4668616" cy="2700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D6C619-4861-482B-B618-12FF97EE3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20" y="3566815"/>
            <a:ext cx="244994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69373-93D0-4345-8941-533B6C17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19" y="3960051"/>
            <a:ext cx="2764281" cy="59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5880C-C47A-4C09-A24D-A3398233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90550"/>
            <a:ext cx="3804679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E0F6A-6EA5-43F2-BE93-D21959C4D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56" y="742950"/>
            <a:ext cx="4280059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CDC3FC-37B6-4C7E-BF2C-ED33FDEF7273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Light-induced states (LIS)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33166-931F-465C-A1AC-EBBDAC35BA58}"/>
              </a:ext>
            </a:extLst>
          </p:cNvPr>
          <p:cNvSpPr/>
          <p:nvPr/>
        </p:nvSpPr>
        <p:spPr>
          <a:xfrm>
            <a:off x="228600" y="3714750"/>
            <a:ext cx="6027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Energy position of each LIS is extracted vs intensity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Fit the energy position of dressed states to LIS energies by varying the dipole matrix elements between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Able to capture intensity dependence of LIS reasonably well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Extracted matrix elements can be compared to first-principle calculations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031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A6DE0-7EF0-4508-8DC9-8ADF9E07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90550"/>
            <a:ext cx="6172200" cy="34021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A57D34-EBF9-4D27-826A-3DF1EA59F873}"/>
              </a:ext>
            </a:extLst>
          </p:cNvPr>
          <p:cNvSpPr/>
          <p:nvPr/>
        </p:nvSpPr>
        <p:spPr>
          <a:xfrm>
            <a:off x="685800" y="41719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Delay dependence of </a:t>
            </a:r>
            <a:r>
              <a:rPr lang="el-GR" sz="1200" dirty="0"/>
              <a:t>Δ</a:t>
            </a:r>
            <a:r>
              <a:rPr lang="en-US" sz="1200" dirty="0"/>
              <a:t>OD shows two types of features that can be separated by their Fourier energy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Oscillations at approximately 2</a:t>
            </a:r>
            <a:r>
              <a:rPr lang="el-GR" sz="1200" dirty="0"/>
              <a:t>ω</a:t>
            </a: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Broad low Fourier frequency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197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D34BD-CF1B-4975-829A-B387023AC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/>
          <a:stretch/>
        </p:blipFill>
        <p:spPr>
          <a:xfrm>
            <a:off x="1752600" y="590550"/>
            <a:ext cx="4987726" cy="28682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FEC30-E848-45D7-9284-732B6CF16280}"/>
              </a:ext>
            </a:extLst>
          </p:cNvPr>
          <p:cNvSpPr/>
          <p:nvPr/>
        </p:nvSpPr>
        <p:spPr>
          <a:xfrm>
            <a:off x="762000" y="386715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Oscillations at 2</a:t>
            </a:r>
            <a:r>
              <a:rPr lang="el-GR" sz="1200" dirty="0"/>
              <a:t>ω</a:t>
            </a:r>
            <a:r>
              <a:rPr lang="en-US" sz="1200" dirty="0"/>
              <a:t> can arise from either ionization or coupling between states through two photons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intensity shows features oscillating in phase at 2</a:t>
            </a:r>
            <a:r>
              <a:rPr lang="el-GR" sz="1200" dirty="0"/>
              <a:t>ω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ionization</a:t>
            </a:r>
            <a:r>
              <a:rPr lang="en-US" sz="1200" dirty="0"/>
              <a:t> of discrete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Higher intensities show features out of phase and a “tilting” of Fourier amplitude coupling of states through two photons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1450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C806B-7667-40E0-BFEE-E6D1A7C9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90550"/>
            <a:ext cx="5403298" cy="2971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972704-04A1-4A44-9905-DA79CCD96585}"/>
              </a:ext>
            </a:extLst>
          </p:cNvPr>
          <p:cNvSpPr/>
          <p:nvPr/>
        </p:nvSpPr>
        <p:spPr>
          <a:xfrm>
            <a:off x="762000" y="386715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Applying a low-pass Fourier filter shows features not oscillating at a frequency near 2</a:t>
            </a:r>
            <a:r>
              <a:rPr lang="el-GR" sz="1200" dirty="0"/>
              <a:t>ω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Dressed states can be calculated for an intensity distribution given by the autocorrelation of the dressing 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Provides qualitative agreement that the emergent features are due to LIS described by </a:t>
            </a:r>
            <a:r>
              <a:rPr lang="en-US" sz="1200" dirty="0" err="1"/>
              <a:t>Floquet</a:t>
            </a:r>
            <a:r>
              <a:rPr lang="en-US" sz="1200" dirty="0"/>
              <a:t> theory</a:t>
            </a:r>
          </a:p>
        </p:txBody>
      </p:sp>
    </p:spTree>
    <p:extLst>
      <p:ext uri="{BB962C8B-B14F-4D97-AF65-F5344CB8AC3E}">
        <p14:creationId xmlns:p14="http://schemas.microsoft.com/office/powerpoint/2010/main" val="2155716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151EC-2AFE-4ED8-9417-DB3F2DD46DA9}"/>
              </a:ext>
            </a:extLst>
          </p:cNvPr>
          <p:cNvSpPr txBox="1"/>
          <p:nvPr/>
        </p:nvSpPr>
        <p:spPr>
          <a:xfrm>
            <a:off x="152400" y="5715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Argon Fano ATS: conclusion and outlook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936F62-C97E-4920-B29F-8C3E4C425E17}"/>
              </a:ext>
            </a:extLst>
          </p:cNvPr>
          <p:cNvGrpSpPr/>
          <p:nvPr/>
        </p:nvGrpSpPr>
        <p:grpSpPr>
          <a:xfrm>
            <a:off x="5077164" y="2647950"/>
            <a:ext cx="3886200" cy="1487283"/>
            <a:chOff x="5105400" y="599330"/>
            <a:chExt cx="3886200" cy="14872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8D6E79-D08B-41AB-B889-0A32834FF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06" b="354"/>
            <a:stretch/>
          </p:blipFill>
          <p:spPr>
            <a:xfrm>
              <a:off x="5297053" y="615418"/>
              <a:ext cx="3502894" cy="1455107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014C891-381C-4455-9D6C-9FE653D02B50}"/>
                </a:ext>
              </a:extLst>
            </p:cNvPr>
            <p:cNvSpPr/>
            <p:nvPr/>
          </p:nvSpPr>
          <p:spPr>
            <a:xfrm>
              <a:off x="5105400" y="599330"/>
              <a:ext cx="3886200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45BA7F-AE1A-48F3-91DA-7DB5D6F4A348}"/>
              </a:ext>
            </a:extLst>
          </p:cNvPr>
          <p:cNvGrpSpPr/>
          <p:nvPr/>
        </p:nvGrpSpPr>
        <p:grpSpPr>
          <a:xfrm>
            <a:off x="175260" y="2671345"/>
            <a:ext cx="4343400" cy="1487283"/>
            <a:chOff x="228600" y="3409950"/>
            <a:chExt cx="4343400" cy="14872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0DF8D3-93E3-4EF4-A0C4-2A7EAB2DF9C7}"/>
                </a:ext>
              </a:extLst>
            </p:cNvPr>
            <p:cNvGrpSpPr/>
            <p:nvPr/>
          </p:nvGrpSpPr>
          <p:grpSpPr>
            <a:xfrm>
              <a:off x="228600" y="3562350"/>
              <a:ext cx="4343400" cy="1219200"/>
              <a:chOff x="838200" y="742950"/>
              <a:chExt cx="7352569" cy="1447800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ECFCB7F-820F-4229-A08D-8CEBF89E91FE}"/>
                  </a:ext>
                </a:extLst>
              </p:cNvPr>
              <p:cNvSpPr/>
              <p:nvPr/>
            </p:nvSpPr>
            <p:spPr>
              <a:xfrm>
                <a:off x="2364078" y="787568"/>
                <a:ext cx="4480036" cy="1130294"/>
              </a:xfrm>
              <a:custGeom>
                <a:avLst/>
                <a:gdLst>
                  <a:gd name="connsiteX0" fmla="*/ 0 w 4556234"/>
                  <a:gd name="connsiteY0" fmla="*/ 0 h 1001111"/>
                  <a:gd name="connsiteX1" fmla="*/ 1914 w 4556234"/>
                  <a:gd name="connsiteY1" fmla="*/ 0 h 1001111"/>
                  <a:gd name="connsiteX2" fmla="*/ 77072 w 4556234"/>
                  <a:gd name="connsiteY2" fmla="*/ 35266 h 1001111"/>
                  <a:gd name="connsiteX3" fmla="*/ 2246585 w 4556234"/>
                  <a:gd name="connsiteY3" fmla="*/ 327135 h 1001111"/>
                  <a:gd name="connsiteX4" fmla="*/ 4356689 w 4556234"/>
                  <a:gd name="connsiteY4" fmla="*/ 58621 h 1001111"/>
                  <a:gd name="connsiteX5" fmla="*/ 4489453 w 4556234"/>
                  <a:gd name="connsiteY5" fmla="*/ 0 h 1001111"/>
                  <a:gd name="connsiteX6" fmla="*/ 4556234 w 4556234"/>
                  <a:gd name="connsiteY6" fmla="*/ 0 h 1001111"/>
                  <a:gd name="connsiteX7" fmla="*/ 4556234 w 4556234"/>
                  <a:gd name="connsiteY7" fmla="*/ 1001111 h 1001111"/>
                  <a:gd name="connsiteX8" fmla="*/ 4471601 w 4556234"/>
                  <a:gd name="connsiteY8" fmla="*/ 1001111 h 1001111"/>
                  <a:gd name="connsiteX9" fmla="*/ 4356688 w 4556234"/>
                  <a:gd name="connsiteY9" fmla="*/ 950373 h 1001111"/>
                  <a:gd name="connsiteX10" fmla="*/ 2246584 w 4556234"/>
                  <a:gd name="connsiteY10" fmla="*/ 681858 h 1001111"/>
                  <a:gd name="connsiteX11" fmla="*/ 77071 w 4556234"/>
                  <a:gd name="connsiteY11" fmla="*/ 973728 h 1001111"/>
                  <a:gd name="connsiteX12" fmla="*/ 18712 w 4556234"/>
                  <a:gd name="connsiteY12" fmla="*/ 1001111 h 1001111"/>
                  <a:gd name="connsiteX13" fmla="*/ 0 w 4556234"/>
                  <a:gd name="connsiteY13" fmla="*/ 1001111 h 100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6234" h="1001111">
                    <a:moveTo>
                      <a:pt x="0" y="0"/>
                    </a:moveTo>
                    <a:lnTo>
                      <a:pt x="1914" y="0"/>
                    </a:lnTo>
                    <a:lnTo>
                      <a:pt x="77072" y="35266"/>
                    </a:lnTo>
                    <a:cubicBezTo>
                      <a:pt x="494883" y="209116"/>
                      <a:pt x="1309761" y="327135"/>
                      <a:pt x="2246585" y="327135"/>
                    </a:cubicBezTo>
                    <a:cubicBezTo>
                      <a:pt x="3140827" y="327135"/>
                      <a:pt x="3923956" y="219602"/>
                      <a:pt x="4356689" y="58621"/>
                    </a:cubicBezTo>
                    <a:lnTo>
                      <a:pt x="4489453" y="0"/>
                    </a:lnTo>
                    <a:lnTo>
                      <a:pt x="4556234" y="0"/>
                    </a:lnTo>
                    <a:lnTo>
                      <a:pt x="4556234" y="1001111"/>
                    </a:lnTo>
                    <a:lnTo>
                      <a:pt x="4471601" y="1001111"/>
                    </a:lnTo>
                    <a:lnTo>
                      <a:pt x="4356688" y="950373"/>
                    </a:lnTo>
                    <a:cubicBezTo>
                      <a:pt x="3923955" y="789392"/>
                      <a:pt x="3140826" y="681858"/>
                      <a:pt x="2246584" y="681858"/>
                    </a:cubicBezTo>
                    <a:cubicBezTo>
                      <a:pt x="1309760" y="681858"/>
                      <a:pt x="494882" y="799877"/>
                      <a:pt x="77071" y="973728"/>
                    </a:cubicBezTo>
                    <a:lnTo>
                      <a:pt x="18712" y="1001111"/>
                    </a:lnTo>
                    <a:lnTo>
                      <a:pt x="0" y="10011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00">
                      <a:alpha val="80000"/>
                    </a:srgbClr>
                  </a:gs>
                  <a:gs pos="25000">
                    <a:srgbClr val="FF0000">
                      <a:alpha val="70000"/>
                    </a:srgbClr>
                  </a:gs>
                  <a:gs pos="65000">
                    <a:srgbClr val="FF0000">
                      <a:alpha val="20000"/>
                    </a:srgbClr>
                  </a:gs>
                  <a:gs pos="97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1B5F60B-3EA6-468B-BD2E-259FD0E36FC9}"/>
                  </a:ext>
                </a:extLst>
              </p:cNvPr>
              <p:cNvSpPr/>
              <p:nvPr/>
            </p:nvSpPr>
            <p:spPr>
              <a:xfrm>
                <a:off x="2539705" y="1001020"/>
                <a:ext cx="4304409" cy="716783"/>
              </a:xfrm>
              <a:custGeom>
                <a:avLst/>
                <a:gdLst>
                  <a:gd name="connsiteX0" fmla="*/ 0 w 4556234"/>
                  <a:gd name="connsiteY0" fmla="*/ 0 h 1001111"/>
                  <a:gd name="connsiteX1" fmla="*/ 1914 w 4556234"/>
                  <a:gd name="connsiteY1" fmla="*/ 0 h 1001111"/>
                  <a:gd name="connsiteX2" fmla="*/ 77072 w 4556234"/>
                  <a:gd name="connsiteY2" fmla="*/ 35266 h 1001111"/>
                  <a:gd name="connsiteX3" fmla="*/ 2246585 w 4556234"/>
                  <a:gd name="connsiteY3" fmla="*/ 327135 h 1001111"/>
                  <a:gd name="connsiteX4" fmla="*/ 4356689 w 4556234"/>
                  <a:gd name="connsiteY4" fmla="*/ 58621 h 1001111"/>
                  <a:gd name="connsiteX5" fmla="*/ 4489453 w 4556234"/>
                  <a:gd name="connsiteY5" fmla="*/ 0 h 1001111"/>
                  <a:gd name="connsiteX6" fmla="*/ 4556234 w 4556234"/>
                  <a:gd name="connsiteY6" fmla="*/ 0 h 1001111"/>
                  <a:gd name="connsiteX7" fmla="*/ 4556234 w 4556234"/>
                  <a:gd name="connsiteY7" fmla="*/ 1001111 h 1001111"/>
                  <a:gd name="connsiteX8" fmla="*/ 4471601 w 4556234"/>
                  <a:gd name="connsiteY8" fmla="*/ 1001111 h 1001111"/>
                  <a:gd name="connsiteX9" fmla="*/ 4356688 w 4556234"/>
                  <a:gd name="connsiteY9" fmla="*/ 950373 h 1001111"/>
                  <a:gd name="connsiteX10" fmla="*/ 2246584 w 4556234"/>
                  <a:gd name="connsiteY10" fmla="*/ 681858 h 1001111"/>
                  <a:gd name="connsiteX11" fmla="*/ 77071 w 4556234"/>
                  <a:gd name="connsiteY11" fmla="*/ 973728 h 1001111"/>
                  <a:gd name="connsiteX12" fmla="*/ 18712 w 4556234"/>
                  <a:gd name="connsiteY12" fmla="*/ 1001111 h 1001111"/>
                  <a:gd name="connsiteX13" fmla="*/ 0 w 4556234"/>
                  <a:gd name="connsiteY13" fmla="*/ 1001111 h 100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6234" h="1001111">
                    <a:moveTo>
                      <a:pt x="0" y="0"/>
                    </a:moveTo>
                    <a:lnTo>
                      <a:pt x="1914" y="0"/>
                    </a:lnTo>
                    <a:lnTo>
                      <a:pt x="77072" y="35266"/>
                    </a:lnTo>
                    <a:cubicBezTo>
                      <a:pt x="494883" y="209116"/>
                      <a:pt x="1309761" y="327135"/>
                      <a:pt x="2246585" y="327135"/>
                    </a:cubicBezTo>
                    <a:cubicBezTo>
                      <a:pt x="3140827" y="327135"/>
                      <a:pt x="3923956" y="219602"/>
                      <a:pt x="4356689" y="58621"/>
                    </a:cubicBezTo>
                    <a:lnTo>
                      <a:pt x="4489453" y="0"/>
                    </a:lnTo>
                    <a:lnTo>
                      <a:pt x="4556234" y="0"/>
                    </a:lnTo>
                    <a:lnTo>
                      <a:pt x="4556234" y="1001111"/>
                    </a:lnTo>
                    <a:lnTo>
                      <a:pt x="4471601" y="1001111"/>
                    </a:lnTo>
                    <a:lnTo>
                      <a:pt x="4356688" y="950373"/>
                    </a:lnTo>
                    <a:cubicBezTo>
                      <a:pt x="3923955" y="789392"/>
                      <a:pt x="3140826" y="681858"/>
                      <a:pt x="2246584" y="681858"/>
                    </a:cubicBezTo>
                    <a:cubicBezTo>
                      <a:pt x="1309760" y="681858"/>
                      <a:pt x="494882" y="799877"/>
                      <a:pt x="77071" y="973728"/>
                    </a:cubicBezTo>
                    <a:lnTo>
                      <a:pt x="18712" y="1001111"/>
                    </a:lnTo>
                    <a:lnTo>
                      <a:pt x="0" y="10011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25000">
                    <a:srgbClr val="00B0F0">
                      <a:alpha val="89000"/>
                    </a:srgbClr>
                  </a:gs>
                  <a:gs pos="65000">
                    <a:srgbClr val="00B0F0">
                      <a:alpha val="23000"/>
                    </a:srgbClr>
                  </a:gs>
                  <a:gs pos="97000">
                    <a:srgbClr val="00B0F0">
                      <a:alpha val="1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A6A06-11B5-4A61-B061-60DBBDB73A13}"/>
                  </a:ext>
                </a:extLst>
              </p:cNvPr>
              <p:cNvSpPr txBox="1"/>
              <p:nvPr/>
            </p:nvSpPr>
            <p:spPr>
              <a:xfrm>
                <a:off x="4727621" y="1550368"/>
                <a:ext cx="957939" cy="187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D62D40-AEC8-4412-9D53-6D57ED6E4D44}"/>
                  </a:ext>
                </a:extLst>
              </p:cNvPr>
              <p:cNvSpPr txBox="1"/>
              <p:nvPr/>
            </p:nvSpPr>
            <p:spPr>
              <a:xfrm>
                <a:off x="4750598" y="1714241"/>
                <a:ext cx="957939" cy="187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0070C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XUV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1972590-2A17-4173-A0E1-7F9F868AECC3}"/>
                  </a:ext>
                </a:extLst>
              </p:cNvPr>
              <p:cNvGrpSpPr/>
              <p:nvPr/>
            </p:nvGrpSpPr>
            <p:grpSpPr>
              <a:xfrm>
                <a:off x="4343400" y="806607"/>
                <a:ext cx="569119" cy="1384143"/>
                <a:chOff x="2576635" y="4377709"/>
                <a:chExt cx="650515" cy="203962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AE95CCA-6A85-419B-9BFC-ED7BD3216E95}"/>
                    </a:ext>
                  </a:extLst>
                </p:cNvPr>
                <p:cNvGrpSpPr/>
                <p:nvPr/>
              </p:nvGrpSpPr>
              <p:grpSpPr>
                <a:xfrm>
                  <a:off x="2582102" y="4382742"/>
                  <a:ext cx="645048" cy="2026823"/>
                  <a:chOff x="634885" y="4217472"/>
                  <a:chExt cx="645048" cy="2026823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8B78B0AB-5B5F-4D40-8022-D30FBF1FEBF6}"/>
                      </a:ext>
                    </a:extLst>
                  </p:cNvPr>
                  <p:cNvSpPr/>
                  <p:nvPr/>
                </p:nvSpPr>
                <p:spPr>
                  <a:xfrm>
                    <a:off x="634885" y="4414043"/>
                    <a:ext cx="645047" cy="1830252"/>
                  </a:xfrm>
                  <a:custGeom>
                    <a:avLst/>
                    <a:gdLst>
                      <a:gd name="connsiteX0" fmla="*/ 0 w 645047"/>
                      <a:gd name="connsiteY0" fmla="*/ 0 h 1664376"/>
                      <a:gd name="connsiteX1" fmla="*/ 645047 w 645047"/>
                      <a:gd name="connsiteY1" fmla="*/ 0 h 1664376"/>
                      <a:gd name="connsiteX2" fmla="*/ 645047 w 645047"/>
                      <a:gd name="connsiteY2" fmla="*/ 1300609 h 1664376"/>
                      <a:gd name="connsiteX3" fmla="*/ 376097 w 645047"/>
                      <a:gd name="connsiteY3" fmla="*/ 1300609 h 1664376"/>
                      <a:gd name="connsiteX4" fmla="*/ 376097 w 645047"/>
                      <a:gd name="connsiteY4" fmla="*/ 1664376 h 1664376"/>
                      <a:gd name="connsiteX5" fmla="*/ 239485 w 645047"/>
                      <a:gd name="connsiteY5" fmla="*/ 1664376 h 1664376"/>
                      <a:gd name="connsiteX6" fmla="*/ 239485 w 645047"/>
                      <a:gd name="connsiteY6" fmla="*/ 1300609 h 1664376"/>
                      <a:gd name="connsiteX7" fmla="*/ 0 w 645047"/>
                      <a:gd name="connsiteY7" fmla="*/ 1300609 h 1664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5047" h="1664376">
                        <a:moveTo>
                          <a:pt x="0" y="0"/>
                        </a:moveTo>
                        <a:lnTo>
                          <a:pt x="645047" y="0"/>
                        </a:lnTo>
                        <a:lnTo>
                          <a:pt x="645047" y="1300609"/>
                        </a:lnTo>
                        <a:lnTo>
                          <a:pt x="376097" y="1300609"/>
                        </a:lnTo>
                        <a:lnTo>
                          <a:pt x="376097" y="1664376"/>
                        </a:lnTo>
                        <a:lnTo>
                          <a:pt x="239485" y="1664376"/>
                        </a:lnTo>
                        <a:lnTo>
                          <a:pt x="239485" y="1300609"/>
                        </a:lnTo>
                        <a:lnTo>
                          <a:pt x="0" y="1300609"/>
                        </a:lnTo>
                        <a:close/>
                      </a:path>
                    </a:pathLst>
                  </a:custGeom>
                  <a:solidFill>
                    <a:srgbClr val="13DD13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DCEEE434-E5EF-4EDB-9245-18CC45EA8972}"/>
                      </a:ext>
                    </a:extLst>
                  </p:cNvPr>
                  <p:cNvSpPr/>
                  <p:nvPr/>
                </p:nvSpPr>
                <p:spPr>
                  <a:xfrm>
                    <a:off x="634886" y="4217472"/>
                    <a:ext cx="645047" cy="2024736"/>
                  </a:xfrm>
                  <a:custGeom>
                    <a:avLst/>
                    <a:gdLst>
                      <a:gd name="connsiteX0" fmla="*/ 376376 w 645047"/>
                      <a:gd name="connsiteY0" fmla="*/ 1479417 h 1841234"/>
                      <a:gd name="connsiteX1" fmla="*/ 645047 w 645047"/>
                      <a:gd name="connsiteY1" fmla="*/ 1479417 h 1841234"/>
                      <a:gd name="connsiteX2" fmla="*/ 645047 w 645047"/>
                      <a:gd name="connsiteY2" fmla="*/ 1841234 h 1841234"/>
                      <a:gd name="connsiteX3" fmla="*/ 376376 w 645047"/>
                      <a:gd name="connsiteY3" fmla="*/ 1841234 h 1841234"/>
                      <a:gd name="connsiteX4" fmla="*/ 0 w 645047"/>
                      <a:gd name="connsiteY4" fmla="*/ 1478280 h 1841234"/>
                      <a:gd name="connsiteX5" fmla="*/ 279 w 645047"/>
                      <a:gd name="connsiteY5" fmla="*/ 1478280 h 1841234"/>
                      <a:gd name="connsiteX6" fmla="*/ 279 w 645047"/>
                      <a:gd name="connsiteY6" fmla="*/ 1479417 h 1841234"/>
                      <a:gd name="connsiteX7" fmla="*/ 239764 w 645047"/>
                      <a:gd name="connsiteY7" fmla="*/ 1479417 h 1841234"/>
                      <a:gd name="connsiteX8" fmla="*/ 239764 w 645047"/>
                      <a:gd name="connsiteY8" fmla="*/ 1841234 h 1841234"/>
                      <a:gd name="connsiteX9" fmla="*/ 0 w 645047"/>
                      <a:gd name="connsiteY9" fmla="*/ 1841234 h 1841234"/>
                      <a:gd name="connsiteX10" fmla="*/ 0 w 645047"/>
                      <a:gd name="connsiteY10" fmla="*/ 0 h 1841234"/>
                      <a:gd name="connsiteX11" fmla="*/ 645047 w 645047"/>
                      <a:gd name="connsiteY11" fmla="*/ 0 h 1841234"/>
                      <a:gd name="connsiteX12" fmla="*/ 645047 w 645047"/>
                      <a:gd name="connsiteY12" fmla="*/ 177477 h 1841234"/>
                      <a:gd name="connsiteX13" fmla="*/ 0 w 645047"/>
                      <a:gd name="connsiteY13" fmla="*/ 177477 h 1841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45047" h="1841234">
                        <a:moveTo>
                          <a:pt x="376376" y="1479417"/>
                        </a:moveTo>
                        <a:lnTo>
                          <a:pt x="645047" y="1479417"/>
                        </a:lnTo>
                        <a:lnTo>
                          <a:pt x="645047" y="1841234"/>
                        </a:lnTo>
                        <a:lnTo>
                          <a:pt x="376376" y="1841234"/>
                        </a:lnTo>
                        <a:close/>
                        <a:moveTo>
                          <a:pt x="0" y="1478280"/>
                        </a:moveTo>
                        <a:lnTo>
                          <a:pt x="279" y="1478280"/>
                        </a:lnTo>
                        <a:lnTo>
                          <a:pt x="279" y="1479417"/>
                        </a:lnTo>
                        <a:lnTo>
                          <a:pt x="239764" y="1479417"/>
                        </a:lnTo>
                        <a:lnTo>
                          <a:pt x="239764" y="1841234"/>
                        </a:lnTo>
                        <a:lnTo>
                          <a:pt x="0" y="1841234"/>
                        </a:lnTo>
                        <a:close/>
                        <a:moveTo>
                          <a:pt x="0" y="0"/>
                        </a:moveTo>
                        <a:lnTo>
                          <a:pt x="645047" y="0"/>
                        </a:lnTo>
                        <a:lnTo>
                          <a:pt x="645047" y="177477"/>
                        </a:lnTo>
                        <a:lnTo>
                          <a:pt x="0" y="177477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bg1">
                        <a:lumMod val="65000"/>
                      </a:schemeClr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FC898B0-4968-422C-8073-2E9A9AF00379}"/>
                    </a:ext>
                  </a:extLst>
                </p:cNvPr>
                <p:cNvSpPr/>
                <p:nvPr/>
              </p:nvSpPr>
              <p:spPr>
                <a:xfrm>
                  <a:off x="2576635" y="4377709"/>
                  <a:ext cx="645047" cy="2039621"/>
                </a:xfrm>
                <a:prstGeom prst="rect">
                  <a:avLst/>
                </a:prstGeom>
                <a:solidFill>
                  <a:schemeClr val="bg1">
                    <a:lumMod val="65000"/>
                    <a:alpha val="14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F19D99D3-2A8C-4432-8083-89E45B1A6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742950"/>
                <a:ext cx="2332807" cy="1162545"/>
              </a:xfrm>
              <a:prstGeom prst="rect">
                <a:avLst/>
              </a:prstGeom>
            </p:spPr>
          </p:pic>
          <p:pic>
            <p:nvPicPr>
              <p:cNvPr id="12" name="Picture 11" descr="A close up of a bridge&#10;&#10;Description automatically generated">
                <a:extLst>
                  <a:ext uri="{FF2B5EF4-FFF2-40B4-BE49-F238E27FC236}">
                    <a16:creationId xmlns:a16="http://schemas.microsoft.com/office/drawing/2014/main" id="{1615C5F7-4436-4D6E-9287-DE928534C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7962" y="761157"/>
                <a:ext cx="2332807" cy="1162545"/>
              </a:xfrm>
              <a:prstGeom prst="rect">
                <a:avLst/>
              </a:prstGeom>
            </p:spPr>
          </p:pic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DA2B804-BC89-4681-9984-A582BF480F63}"/>
                </a:ext>
              </a:extLst>
            </p:cNvPr>
            <p:cNvSpPr/>
            <p:nvPr/>
          </p:nvSpPr>
          <p:spPr>
            <a:xfrm>
              <a:off x="395149" y="3409950"/>
              <a:ext cx="4100651" cy="1487283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A16BEA-E75D-47D1-AE20-19A5F8D086C7}"/>
              </a:ext>
            </a:extLst>
          </p:cNvPr>
          <p:cNvCxnSpPr>
            <a:cxnSpLocks/>
          </p:cNvCxnSpPr>
          <p:nvPr/>
        </p:nvCxnSpPr>
        <p:spPr>
          <a:xfrm>
            <a:off x="4442460" y="340088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9C75C97-9AF2-48B1-9CBE-2A0ECC25BDBD}"/>
              </a:ext>
            </a:extLst>
          </p:cNvPr>
          <p:cNvSpPr/>
          <p:nvPr/>
        </p:nvSpPr>
        <p:spPr>
          <a:xfrm>
            <a:off x="519251" y="127635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Developed an intuitive understanding of the intensity- and delay-dependent features that are seen in the experiment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Serves as foundational knowledge to interpret the results that will be seen when the SWPG is applied to extract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47037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DF1B91-2317-4857-94EF-729EC31B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316620"/>
            <a:ext cx="914400" cy="379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9785B-FA80-4175-8820-75D444AD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790950"/>
            <a:ext cx="1752600" cy="362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6EA08-EF25-4FFF-943E-C41A785A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760" y="4248150"/>
            <a:ext cx="1344593" cy="3770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0EC6E-E2E6-40A2-8A0F-E91A0FE95587}"/>
              </a:ext>
            </a:extLst>
          </p:cNvPr>
          <p:cNvCxnSpPr>
            <a:cxnSpLocks/>
          </p:cNvCxnSpPr>
          <p:nvPr/>
        </p:nvCxnSpPr>
        <p:spPr>
          <a:xfrm>
            <a:off x="2583781" y="1717242"/>
            <a:ext cx="412991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E95D691-5485-4A36-8E33-8EA8F631B5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7" y="1013553"/>
            <a:ext cx="1425231" cy="1407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2C6E58-A8C1-4794-B8B8-A2BE999889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26" y="965606"/>
            <a:ext cx="2420760" cy="1655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242C25-D248-49CD-806B-F479047E23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" r="8007"/>
          <a:stretch/>
        </p:blipFill>
        <p:spPr>
          <a:xfrm>
            <a:off x="2004199" y="3092437"/>
            <a:ext cx="2567270" cy="129489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07A2C4-F34D-4746-8CC3-E2FB607C5E01}"/>
              </a:ext>
            </a:extLst>
          </p:cNvPr>
          <p:cNvCxnSpPr/>
          <p:nvPr/>
        </p:nvCxnSpPr>
        <p:spPr>
          <a:xfrm flipH="1">
            <a:off x="3618984" y="2547733"/>
            <a:ext cx="377456" cy="48361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E6F7FB-1B0C-4EEF-A8BB-66EE2EAE9FCD}"/>
              </a:ext>
            </a:extLst>
          </p:cNvPr>
          <p:cNvCxnSpPr>
            <a:cxnSpLocks/>
          </p:cNvCxnSpPr>
          <p:nvPr/>
        </p:nvCxnSpPr>
        <p:spPr>
          <a:xfrm flipH="1">
            <a:off x="3807712" y="3479955"/>
            <a:ext cx="1840097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66905E-4A25-48B8-B2CA-E77B123151FB}"/>
              </a:ext>
            </a:extLst>
          </p:cNvPr>
          <p:cNvSpPr txBox="1"/>
          <p:nvPr/>
        </p:nvSpPr>
        <p:spPr>
          <a:xfrm>
            <a:off x="2313007" y="1225032"/>
            <a:ext cx="1024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Spatial </a:t>
            </a:r>
          </a:p>
          <a:p>
            <a:pPr algn="ctr"/>
            <a:r>
              <a:rPr lang="en-US" sz="1200" dirty="0"/>
              <a:t>FFT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05B08-2898-4D90-B7F1-40CC582A2E9F}"/>
              </a:ext>
            </a:extLst>
          </p:cNvPr>
          <p:cNvSpPr txBox="1"/>
          <p:nvPr/>
        </p:nvSpPr>
        <p:spPr>
          <a:xfrm>
            <a:off x="5486400" y="1047750"/>
            <a:ext cx="12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Spatial </a:t>
            </a:r>
          </a:p>
          <a:p>
            <a:pPr algn="ctr"/>
            <a:r>
              <a:rPr lang="en-US" sz="1200" dirty="0"/>
              <a:t>FFT amplitude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4AC79F-99E6-4F25-AD4A-EEE3E0799326}"/>
              </a:ext>
            </a:extLst>
          </p:cNvPr>
          <p:cNvSpPr txBox="1"/>
          <p:nvPr/>
        </p:nvSpPr>
        <p:spPr>
          <a:xfrm>
            <a:off x="5500832" y="1793530"/>
            <a:ext cx="1241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Spatial </a:t>
            </a:r>
          </a:p>
          <a:p>
            <a:pPr algn="ctr"/>
            <a:r>
              <a:rPr lang="en-US" sz="1200" dirty="0"/>
              <a:t>FFT phase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F73CD-CBA2-4E86-9257-4B83949F9A3E}"/>
              </a:ext>
            </a:extLst>
          </p:cNvPr>
          <p:cNvSpPr txBox="1"/>
          <p:nvPr/>
        </p:nvSpPr>
        <p:spPr>
          <a:xfrm>
            <a:off x="3810000" y="2682544"/>
            <a:ext cx="232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Phase (w/ IR) – phase (w/o IR)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FD95EE-B7FF-4541-887A-9CF61D9E0CDD}"/>
              </a:ext>
            </a:extLst>
          </p:cNvPr>
          <p:cNvSpPr txBox="1"/>
          <p:nvPr/>
        </p:nvSpPr>
        <p:spPr>
          <a:xfrm>
            <a:off x="3907459" y="3491889"/>
            <a:ext cx="232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Δφ</a:t>
            </a:r>
            <a:r>
              <a:rPr lang="en-US" sz="1200" dirty="0"/>
              <a:t> vs delay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74CCAA-4401-47A2-A007-43487F9C5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2201796"/>
            <a:ext cx="1558220" cy="3459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E04828-DB25-4F31-91F5-C9A4F6B8F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5797" y="2631677"/>
            <a:ext cx="976923" cy="4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4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32975-D467-41C3-BF71-8B5D765DC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4" t="9377" r="7766" b="3844"/>
          <a:stretch/>
        </p:blipFill>
        <p:spPr>
          <a:xfrm>
            <a:off x="2133600" y="1047750"/>
            <a:ext cx="4610100" cy="2806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710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8" descr="Image result for atom nucleus">
            <a:extLst>
              <a:ext uri="{FF2B5EF4-FFF2-40B4-BE49-F238E27FC236}">
                <a16:creationId xmlns:a16="http://schemas.microsoft.com/office/drawing/2014/main" id="{D9948F7D-374D-475C-9E46-A1428F6A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19350"/>
            <a:ext cx="68579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157D90-2BCE-4565-8807-FADAA1769910}"/>
              </a:ext>
            </a:extLst>
          </p:cNvPr>
          <p:cNvSpPr/>
          <p:nvPr/>
        </p:nvSpPr>
        <p:spPr>
          <a:xfrm>
            <a:off x="5714999" y="21907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89729F-E0E9-4F28-B88A-69F4ED68BF7E}"/>
              </a:ext>
            </a:extLst>
          </p:cNvPr>
          <p:cNvSpPr/>
          <p:nvPr/>
        </p:nvSpPr>
        <p:spPr>
          <a:xfrm>
            <a:off x="6553199" y="21621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B11105-7CE0-4084-83D4-5B38C69C4D5E}"/>
              </a:ext>
            </a:extLst>
          </p:cNvPr>
          <p:cNvSpPr/>
          <p:nvPr/>
        </p:nvSpPr>
        <p:spPr>
          <a:xfrm>
            <a:off x="5562599" y="27738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C2BAD3-027D-4CFD-9C9C-6571857AB0A2}"/>
              </a:ext>
            </a:extLst>
          </p:cNvPr>
          <p:cNvSpPr/>
          <p:nvPr/>
        </p:nvSpPr>
        <p:spPr>
          <a:xfrm>
            <a:off x="6212399" y="34861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B67E30-73C7-4055-9FA3-DD59444F4514}"/>
              </a:ext>
            </a:extLst>
          </p:cNvPr>
          <p:cNvSpPr/>
          <p:nvPr/>
        </p:nvSpPr>
        <p:spPr>
          <a:xfrm>
            <a:off x="6854774" y="31813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429DD-FE04-4A6C-91BF-0C634DCC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6" y="1962150"/>
            <a:ext cx="1912291" cy="167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CD758-CE1B-46EB-9129-2C40CC630099}"/>
              </a:ext>
            </a:extLst>
          </p:cNvPr>
          <p:cNvSpPr txBox="1"/>
          <p:nvPr/>
        </p:nvSpPr>
        <p:spPr>
          <a:xfrm>
            <a:off x="152400" y="666857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about motion of electrons in an atom?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EB2DD-9F47-4D2F-B04A-0BAB9177B15C}"/>
              </a:ext>
            </a:extLst>
          </p:cNvPr>
          <p:cNvSpPr txBox="1"/>
          <p:nvPr/>
        </p:nvSpPr>
        <p:spPr>
          <a:xfrm>
            <a:off x="312635" y="1093806"/>
            <a:ext cx="882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Electron orbits hydrogen nucleus 6.67 x 10</a:t>
            </a:r>
            <a:r>
              <a:rPr lang="en-US" baseline="30000" dirty="0"/>
              <a:t>15</a:t>
            </a:r>
            <a:r>
              <a:rPr lang="en-US" dirty="0"/>
              <a:t> times per second, every 150 as (10</a:t>
            </a:r>
            <a:r>
              <a:rPr lang="en-US" baseline="30000" dirty="0"/>
              <a:t>-18</a:t>
            </a:r>
            <a:r>
              <a:rPr lang="en-US" dirty="0"/>
              <a:t> 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43810-AB0E-4AD7-B45E-B63CC6FA4867}"/>
              </a:ext>
            </a:extLst>
          </p:cNvPr>
          <p:cNvSpPr txBox="1"/>
          <p:nvPr/>
        </p:nvSpPr>
        <p:spPr>
          <a:xfrm>
            <a:off x="533400" y="3911084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see this, you would need a “shutter” speed faster than 150 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885F9-3DEF-4CF1-9C0B-FFE39F7DE618}"/>
              </a:ext>
            </a:extLst>
          </p:cNvPr>
          <p:cNvSpPr txBox="1"/>
          <p:nvPr/>
        </p:nvSpPr>
        <p:spPr>
          <a:xfrm>
            <a:off x="609600" y="443249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can be done using lasers!</a:t>
            </a:r>
          </a:p>
        </p:txBody>
      </p:sp>
    </p:spTree>
    <p:extLst>
      <p:ext uri="{BB962C8B-B14F-4D97-AF65-F5344CB8AC3E}">
        <p14:creationId xmlns:p14="http://schemas.microsoft.com/office/powerpoint/2010/main" val="12662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C 0.00729 0.00062 0.01371 0.00186 0.02083 0.00371 C 0.0283 0.00803 0.03732 0.00957 0.04514 0.01235 C 0.04948 0.01605 0.05434 0.01636 0.05902 0.01852 C 0.06146 0.02161 0.06423 0.02099 0.06666 0.02346 C 0.06805 0.025 0.07083 0.0284 0.07083 0.02871 C 0.07378 0.03611 0.07899 0.04167 0.08333 0.04692 C 0.08576 0.0534 0.08941 0.05525 0.09236 0.0605 C 0.09479 0.06482 0.09774 0.07223 0.0993 0.07778 C 0.10399 0.09414 0.10607 0.11297 0.1118 0.1284 C 0.11284 0.13581 0.11389 0.14321 0.11458 0.15062 C 0.11441 0.15834 0.11441 0.16636 0.11389 0.17408 C 0.11302 0.18673 0.09757 0.20525 0.09166 0.20865 C 0.05955 0.2071 0.071 0.20988 0.05208 0.19877 C 0.05139 0.19753 0.05086 0.19599 0.05 0.19507 C 0.04913 0.19414 0.04809 0.19383 0.04722 0.1926 C 0.0434 0.18673 0.03906 0.17871 0.03611 0.17161 C 0.03246 0.16266 0.02951 0.15247 0.025 0.14445 C 0.02396 0.1392 0.02205 0.13581 0.02083 0.13087 C 0.01927 0.12408 0.01892 0.11729 0.01458 0.11482 C 0.01128 0.10895 0.00937 0.10093 0.00555 0.0963 C 0.00347 0.08889 0.00052 0.08241 -0.00278 0.07655 C -0.00452 0.06698 -0.00695 0.05648 -0.00903 0.04692 C -0.01025 0.03334 -0.01285 0.0105 -0.00348 0.00494 C -0.00052 -0.00031 -0.00209 -3.33333E-6 3.33333E-6 -3.33333E-6 Z " pathEditMode="relative" rAng="0" ptsTypes="AAAAAAAAAAAAAAAAAAAAAAAAA">
                                      <p:cBhvr>
                                        <p:cTn id="2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104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C 0.00521 0.0037 0.0099 0.00926 0.01528 0.01234 C 0.01719 0.01512 0.0198 0.01666 0.02153 0.01975 C 0.025 0.02592 0.02639 0.03611 0.02917 0.04321 C 0.03021 0.05062 0.03143 0.05741 0.03334 0.0642 C 0.03282 0.07376 0.03282 0.08333 0.03195 0.09259 C 0.03108 0.10339 0.02136 0.11512 0.01736 0.12222 C 0.00834 0.13827 -0.0092 0.1537 -0.02152 0.15926 C -0.02812 0.16697 -0.03593 0.16821 -0.04375 0.16913 C -0.04774 0.17376 -0.05295 0.17284 -0.05764 0.17531 C -0.05902 0.17592 -0.06059 0.17623 -0.0618 0.17778 C -0.0625 0.1787 -0.06319 0.17963 -0.06389 0.18024 C -0.06701 0.18271 -0.07031 0.18241 -0.07361 0.18395 C -0.0776 0.1858 -0.08142 0.18827 -0.08541 0.19012 C -0.09427 0.1895 -0.10399 0.19475 -0.1118 0.18765 C -0.11354 0.18611 -0.11441 0.1821 -0.11597 0.18024 C -0.11805 0.16234 -0.1217 0.1429 -0.11666 0.12469 C -0.11093 0.10463 -0.10225 0.09413 -0.09305 0.08024 C -0.08889 0.07376 -0.08524 0.06666 -0.08055 0.06173 C -0.07586 0.04938 -0.06979 0.04166 -0.0618 0.03827 C -0.05729 0.03302 -0.05156 0.03333 -0.04652 0.03086 C -0.04027 0.02778 -0.03541 0.01975 -0.02916 0.01728 C -0.02639 0.01636 -0.02343 0.01481 -0.02083 0.01358 C -0.01875 0.01265 -0.01458 0.00987 -0.01458 0.01018 C -0.01041 0.00247 -0.00607 0.00185 -3.33333E-6 2.22222E-6 Z " pathEditMode="relative" rAng="0" ptsTypes="AAAAAAAAAAAAAAAAAAAAAAA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95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6 C 0.00799 -0.01419 0.01753 -0.01481 0.02847 -0.01728 C 0.03507 -0.01882 0.04132 -0.02191 0.04792 -0.02345 C 0.06389 -0.03487 0.08438 -0.03611 0.10139 -0.0395 C 0.11667 -0.04722 0.13264 -0.0432 0.14792 -0.03827 C 0.15573 -0.0358 0.15694 -0.0358 0.16319 -0.03209 C 0.16632 -0.03024 0.16979 -0.02901 0.17292 -0.02716 C 0.17361 -0.02685 0.175 -0.02592 0.175 -0.02561 C 0.17674 -0.02129 0.17865 -0.02006 0.17986 -0.01481 C 0.18038 -0.01234 0.18125 -0.0074 0.18125 -0.00709 C 0.18056 0.01945 0.18281 0.02963 0.16806 0.03334 C 0.15486 0.0426 0.13438 0.03797 0.12361 0.03828 C 0.10955 0.04661 0.10399 0.04476 0.08542 0.04568 C 0.06233 0.05402 0.04271 0.04877 0.01736 0.04815 C 0.01233 0.04507 0.01458 0.0463 0.01042 0.04445 C 0.00764 0.04105 0.00538 0.04105 0.00208 0.03951 C -0.00017 0.03859 -0.00191 0.03581 -0.00417 0.03457 C -0.00712 0.02933 -0.00573 0.03303 -0.00694 0.02593 C -0.00729 0.02346 -0.00833 0.01852 -0.00833 0.01883 C -0.00781 0.01605 -0.00781 0.01328 -0.00694 0.01112 C -0.00608 0.00865 -0.00069 0.00803 0 0.00618 C 0.00069 0.00433 0 0.00217 0 -4.93827E-6 Z " pathEditMode="relative" rAng="0" ptsTypes="AAAAAAAAAAAAAAAAAAAAAA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3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C -0.01806 -0.00062 -0.03663 0.00586 -0.05417 -0.00247 C -0.06684 -0.00865 -0.07969 -0.01667 -0.09167 -0.02593 C -0.09254 -0.02655 -0.09358 -0.02655 -0.09444 -0.02716 C -0.09653 -0.0284 -0.09879 -0.02902 -0.10069 -0.03087 C -0.10625 -0.03581 -0.11129 -0.04136 -0.11736 -0.04321 C -0.1217 -0.04692 -0.12552 -0.04661 -0.12986 -0.04939 C -0.13472 -0.05247 -0.13854 -0.05741 -0.14375 -0.05926 C -0.14618 -0.06204 -0.14931 -0.06297 -0.15139 -0.06667 C -0.15434 -0.07192 -0.15833 -0.07747 -0.16181 -0.08149 C -0.16267 -0.08735 -0.16458 -0.08858 -0.16597 -0.09383 C -0.16649 -0.0963 -0.16736 -0.10124 -0.16736 -0.10093 C -0.16667 -0.11328 -0.1658 -0.12037 -0.15903 -0.12346 C -0.14323 -0.12253 -0.1276 -0.12223 -0.11181 -0.12099 C -0.10816 -0.12068 -0.1099 -0.11945 -0.10694 -0.11729 C -0.09896 -0.11112 -0.09063 -0.1034 -0.08194 -0.10124 C -0.075 -0.09723 -0.06806 -0.09383 -0.06111 -0.09013 C -0.06024 -0.08951 -0.0592 -0.08951 -0.05833 -0.08889 C -0.05729 -0.08828 -0.0566 -0.08704 -0.05556 -0.08642 C -0.05382 -0.0855 -0.05 -0.08395 -0.05 -0.08365 C -0.0474 -0.08087 -0.04444 -0.07747 -0.04167 -0.07531 C -0.03889 -0.07315 -0.03576 -0.07315 -0.03333 -0.07037 C -0.02934 -0.06574 -0.02483 -0.06019 -0.02014 -0.05803 C -0.01424 -0.05155 -0.0092 -0.04445 -0.00278 -0.04074 C -0.00156 -0.03858 0.00035 -0.03735 0.00139 -0.03457 C 0.00347 -0.02933 0.00625 -0.01945 0.00764 -0.01358 C 0.00746 -0.01112 0.00764 -0.00834 0.00694 -0.00618 C 0.0059 -0.00309 -0.00382 -0.00124 -0.00417 -0.00124 " pathEditMode="relative" rAng="0" ptsTypes="AAAAAAAAAAAAAAAAAAAAAAAAAA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-61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C -0.00556 0.00339 -0.00799 -0.0071 -0.0125 -0.00988 C -0.01719 -0.01821 -0.01806 -0.02593 -0.02084 -0.03581 C -0.02153 -0.04414 -0.02309 -0.05124 -0.02431 -0.05926 C -0.02448 -0.06389 -0.02448 -0.06852 -0.025 -0.07284 C -0.02518 -0.07439 -0.02622 -0.075 -0.02639 -0.07655 C -0.02743 -0.08673 -0.02709 -0.0963 -0.02848 -0.10618 C -0.02917 -0.12068 -0.03004 -0.13488 -0.03056 -0.14939 C -0.03004 -0.16544 -0.02986 -0.18149 -0.02917 -0.19754 C -0.02882 -0.20803 -0.02587 -0.21914 -0.025 -0.22963 C -0.02431 -0.23797 -0.02483 -0.24908 -0.02292 -0.25679 C -0.02101 -0.2642 -0.01632 -0.2642 -0.0125 -0.26544 C -0.0092 -0.26513 -0.00608 -0.26482 -0.00278 -0.2642 C 0.00034 -0.26359 0.0026 -0.25865 0.00555 -0.25679 C 0.00798 -0.25371 0.00972 -0.2497 0.0125 -0.24815 C 0.01475 -0.24414 0.01805 -0.23519 0.02083 -0.2321 C 0.02187 -0.22315 0.02552 -0.2142 0.02847 -0.20618 C 0.03038 -0.19136 0.03264 -0.175 0.03541 -0.1605 C 0.03524 -0.12747 0.03524 -0.09476 0.03472 -0.06173 C 0.03455 -0.05525 0.03212 -0.04198 0.02986 -0.03704 C 0.02864 -0.03426 0.02569 -0.02963 0.02569 -0.02933 C 0.0243 -0.02192 0.02621 -0.02933 0.02152 -0.02346 C 0.02083 -0.02254 0.02066 -0.02068 0.02014 -0.01976 C 0.01962 -0.01883 0.01875 -0.01821 0.01805 -0.01729 C 0.01562 -0.01081 0.00989 -0.00926 0.00555 -0.00741 C 0.00225 -0.0034 0.00416 -0.00587 3.05556E-6 4.81481E-6 Z " pathEditMode="relative" rAng="0" ptsTypes="AAAAAAAAAAAAAAAAAAAAAAAAAA">
                                      <p:cBhvr>
                                        <p:cTn id="3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AE6D1-11B8-4E4A-9508-EA5BB220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742950"/>
            <a:ext cx="3366319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230F8-EFF9-456A-99B7-6916BAA9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42950"/>
            <a:ext cx="2516878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AC883-2B2E-4FED-A2CC-79602EB1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5" y="2952750"/>
            <a:ext cx="2192307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903C1-3FD0-4A4F-858B-151E4D1A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07" y="3867150"/>
            <a:ext cx="2819400" cy="59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EC31B-BFF5-483A-9158-6255C3D8B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3125394"/>
            <a:ext cx="2895600" cy="6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2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998FE-9413-4FE2-823E-2CB8E11BD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5"/>
          <a:stretch/>
        </p:blipFill>
        <p:spPr>
          <a:xfrm>
            <a:off x="4987213" y="2750855"/>
            <a:ext cx="3657600" cy="21956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27ABF3-6C11-4C6D-A765-498446649914}"/>
              </a:ext>
            </a:extLst>
          </p:cNvPr>
          <p:cNvGrpSpPr>
            <a:grpSpLocks noChangeAspect="1"/>
          </p:cNvGrpSpPr>
          <p:nvPr/>
        </p:nvGrpSpPr>
        <p:grpSpPr>
          <a:xfrm>
            <a:off x="1143000" y="971550"/>
            <a:ext cx="4038600" cy="2471482"/>
            <a:chOff x="1015625" y="871950"/>
            <a:chExt cx="10986248" cy="6723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AC9B38-DFC2-42E1-B099-FF7069B92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9995" r="7767" b="3843"/>
            <a:stretch/>
          </p:blipFill>
          <p:spPr>
            <a:xfrm>
              <a:off x="1015625" y="871950"/>
              <a:ext cx="10986248" cy="672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3A796E8-317C-4BD7-9DC2-BEF79176BB62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39" y="1562666"/>
              <a:ext cx="0" cy="266132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562826-744D-4527-9C57-286C1028EFAC}"/>
                </a:ext>
              </a:extLst>
            </p:cNvPr>
            <p:cNvSpPr txBox="1"/>
            <p:nvPr/>
          </p:nvSpPr>
          <p:spPr>
            <a:xfrm>
              <a:off x="2729550" y="1238204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82CFC2-01CA-49D8-9197-2028248B62E4}"/>
                </a:ext>
              </a:extLst>
            </p:cNvPr>
            <p:cNvSpPr txBox="1"/>
            <p:nvPr/>
          </p:nvSpPr>
          <p:spPr>
            <a:xfrm>
              <a:off x="6996759" y="11381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EDFF9F-8BD8-4945-A273-90D05B6C7340}"/>
                </a:ext>
              </a:extLst>
            </p:cNvPr>
            <p:cNvSpPr txBox="1"/>
            <p:nvPr/>
          </p:nvSpPr>
          <p:spPr>
            <a:xfrm>
              <a:off x="1665024" y="43749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28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5AB357-A05E-4AAF-A5A2-FEB892B7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0550"/>
            <a:ext cx="3581400" cy="36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72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FAD54-242E-4650-ABD2-82F0479A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514350"/>
            <a:ext cx="5025827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D47F-0808-4879-A453-DCE1DAAD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27" y="590550"/>
            <a:ext cx="4077415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D2E6A-C3FA-4561-BCEF-4077BC0D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87311"/>
            <a:ext cx="2971800" cy="984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31364-2C2C-4FCE-A050-11F97745A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671822"/>
            <a:ext cx="3657600" cy="30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54798B-27B4-4E97-8F31-D82B92F3A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561641"/>
            <a:ext cx="3088640" cy="12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5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pump-probe techniques</a:t>
            </a:r>
          </a:p>
        </p:txBody>
      </p:sp>
      <p:pic>
        <p:nvPicPr>
          <p:cNvPr id="7" name="Pump-probe_techniques_in_physics.ogv.1080p">
            <a:hlinkClick r:id="" action="ppaction://media"/>
            <a:extLst>
              <a:ext uri="{FF2B5EF4-FFF2-40B4-BE49-F238E27FC236}">
                <a16:creationId xmlns:a16="http://schemas.microsoft.com/office/drawing/2014/main" id="{AF874A05-1E23-4DB2-86A8-ED774ABFE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666750"/>
            <a:ext cx="4572000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03E561-1CBA-4B02-8B0B-0EFE3DED1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66750"/>
            <a:ext cx="3330372" cy="2647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F5155-F83F-4F8F-A729-5427578822D9}"/>
              </a:ext>
            </a:extLst>
          </p:cNvPr>
          <p:cNvSpPr txBox="1"/>
          <p:nvPr/>
        </p:nvSpPr>
        <p:spPr>
          <a:xfrm>
            <a:off x="762000" y="386715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Can be used to extract dynamics of a system in a pump-probe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Pump pulse is used to modify the system of interest </a:t>
            </a:r>
            <a:r>
              <a:rPr lang="en-US" sz="1200" dirty="0">
                <a:sym typeface="Wingdings" panose="05000000000000000000" pitchFamily="2" charset="2"/>
              </a:rPr>
              <a:t> Probe pulse follows at a variable time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XUV APT generally serves as the probe, and the pump is a replica of the pulse used to generate the APT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90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Ultrashort Laser Pulses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FD298-DE26-49E6-966A-CFAF09B5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1539"/>
            <a:ext cx="3810000" cy="161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5F4D-A0F6-47DA-A420-A418DF611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6"/>
          <a:stretch/>
        </p:blipFill>
        <p:spPr>
          <a:xfrm>
            <a:off x="5029200" y="858760"/>
            <a:ext cx="3334659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70F54-C38F-4480-97F4-E04DD5EFBAE8}"/>
              </a:ext>
            </a:extLst>
          </p:cNvPr>
          <p:cNvSpPr txBox="1"/>
          <p:nvPr/>
        </p:nvSpPr>
        <p:spPr>
          <a:xfrm>
            <a:off x="457200" y="4075255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Ultrashort laser pulses are characterized by their pulse duration </a:t>
            </a:r>
            <a:r>
              <a:rPr lang="el-GR" sz="1200" dirty="0"/>
              <a:t>Δ</a:t>
            </a:r>
            <a:r>
              <a:rPr lang="en-US" sz="1200" dirty="0"/>
              <a:t>t and bandwidth </a:t>
            </a:r>
            <a:r>
              <a:rPr lang="el-GR" sz="1200" dirty="0"/>
              <a:t>Δω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Great effort has been made to reduce the pulse duration, enabling new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Modern CPA laser systems can directly produce laser pulses that have a pulse duration as small as a few femtoseconds (10</a:t>
            </a:r>
            <a:r>
              <a:rPr lang="en-US" sz="1200" baseline="30000" dirty="0"/>
              <a:t>-15 </a:t>
            </a:r>
            <a:r>
              <a:rPr lang="en-US" sz="1200" dirty="0"/>
              <a:t>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 get beyond this, high-harmonic generation can be used to generate attosecond pulses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34C8F-66B2-46C1-87F6-41EDCF61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01400"/>
            <a:ext cx="3542424" cy="158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5DD7E-C7DA-4898-9834-041C6281D5A9}"/>
              </a:ext>
            </a:extLst>
          </p:cNvPr>
          <p:cNvSpPr txBox="1"/>
          <p:nvPr/>
        </p:nvSpPr>
        <p:spPr>
          <a:xfrm>
            <a:off x="152400" y="5715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high-harmonic generation (HHG)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5C7368-91A6-42D2-99AE-0CC67B9CE5FE}"/>
              </a:ext>
            </a:extLst>
          </p:cNvPr>
          <p:cNvGrpSpPr/>
          <p:nvPr/>
        </p:nvGrpSpPr>
        <p:grpSpPr>
          <a:xfrm>
            <a:off x="-76200" y="3790950"/>
            <a:ext cx="9546429" cy="1274504"/>
            <a:chOff x="-417206" y="3658763"/>
            <a:chExt cx="12713077" cy="234136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D9272-5EA5-412D-92B7-7E4E62BE4645}"/>
                </a:ext>
              </a:extLst>
            </p:cNvPr>
            <p:cNvSpPr/>
            <p:nvPr/>
          </p:nvSpPr>
          <p:spPr>
            <a:xfrm>
              <a:off x="2681557" y="3969351"/>
              <a:ext cx="6236448" cy="1578650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alpha val="80000"/>
                  </a:srgbClr>
                </a:gs>
                <a:gs pos="25000">
                  <a:srgbClr val="FF0000">
                    <a:alpha val="70000"/>
                  </a:srgbClr>
                </a:gs>
                <a:gs pos="65000">
                  <a:srgbClr val="FF0000">
                    <a:alpha val="20000"/>
                  </a:srgbClr>
                </a:gs>
                <a:gs pos="97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69A990-6EEE-4083-ABB7-E0BFCC6FB8EE}"/>
                </a:ext>
              </a:extLst>
            </p:cNvPr>
            <p:cNvSpPr txBox="1"/>
            <p:nvPr/>
          </p:nvSpPr>
          <p:spPr>
            <a:xfrm>
              <a:off x="5823840" y="5157863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4292A2-F888-4DFF-9A71-907C0BE6ED27}"/>
                </a:ext>
              </a:extLst>
            </p:cNvPr>
            <p:cNvSpPr txBox="1"/>
            <p:nvPr/>
          </p:nvSpPr>
          <p:spPr>
            <a:xfrm>
              <a:off x="5893324" y="5413206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70C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XUV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DA661-205C-48AB-8FF5-2E352BA00F01}"/>
                </a:ext>
              </a:extLst>
            </p:cNvPr>
            <p:cNvSpPr/>
            <p:nvPr/>
          </p:nvSpPr>
          <p:spPr>
            <a:xfrm>
              <a:off x="5494594" y="4237416"/>
              <a:ext cx="3257520" cy="1001111"/>
            </a:xfrm>
            <a:custGeom>
              <a:avLst/>
              <a:gdLst>
                <a:gd name="connsiteX0" fmla="*/ 2200279 w 2257599"/>
                <a:gd name="connsiteY0" fmla="*/ 0 h 1001111"/>
                <a:gd name="connsiteX1" fmla="*/ 2257599 w 2257599"/>
                <a:gd name="connsiteY1" fmla="*/ 0 h 1001111"/>
                <a:gd name="connsiteX2" fmla="*/ 2257599 w 2257599"/>
                <a:gd name="connsiteY2" fmla="*/ 1001111 h 1001111"/>
                <a:gd name="connsiteX3" fmla="*/ 2184956 w 2257599"/>
                <a:gd name="connsiteY3" fmla="*/ 1001111 h 1001111"/>
                <a:gd name="connsiteX4" fmla="*/ 2086322 w 2257599"/>
                <a:gd name="connsiteY4" fmla="*/ 950373 h 1001111"/>
                <a:gd name="connsiteX5" fmla="*/ 275153 w 2257599"/>
                <a:gd name="connsiteY5" fmla="*/ 681858 h 1001111"/>
                <a:gd name="connsiteX6" fmla="*/ 0 w 2257599"/>
                <a:gd name="connsiteY6" fmla="*/ 686885 h 1001111"/>
                <a:gd name="connsiteX7" fmla="*/ 0 w 2257599"/>
                <a:gd name="connsiteY7" fmla="*/ 322108 h 1001111"/>
                <a:gd name="connsiteX8" fmla="*/ 275154 w 2257599"/>
                <a:gd name="connsiteY8" fmla="*/ 327135 h 1001111"/>
                <a:gd name="connsiteX9" fmla="*/ 2086323 w 2257599"/>
                <a:gd name="connsiteY9" fmla="*/ 5862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7599" h="1001111">
                  <a:moveTo>
                    <a:pt x="2200279" y="0"/>
                  </a:moveTo>
                  <a:lnTo>
                    <a:pt x="2257599" y="0"/>
                  </a:lnTo>
                  <a:lnTo>
                    <a:pt x="2257599" y="1001111"/>
                  </a:lnTo>
                  <a:lnTo>
                    <a:pt x="2184956" y="1001111"/>
                  </a:lnTo>
                  <a:lnTo>
                    <a:pt x="2086322" y="950373"/>
                  </a:lnTo>
                  <a:cubicBezTo>
                    <a:pt x="1714894" y="789392"/>
                    <a:pt x="1042709" y="681858"/>
                    <a:pt x="275153" y="681858"/>
                  </a:cubicBezTo>
                  <a:lnTo>
                    <a:pt x="0" y="686885"/>
                  </a:lnTo>
                  <a:lnTo>
                    <a:pt x="0" y="322108"/>
                  </a:lnTo>
                  <a:lnTo>
                    <a:pt x="275154" y="327135"/>
                  </a:lnTo>
                  <a:cubicBezTo>
                    <a:pt x="1042710" y="327135"/>
                    <a:pt x="1714895" y="219602"/>
                    <a:pt x="2086323" y="586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87000"/>
                  </a:srgbClr>
                </a:gs>
                <a:gs pos="52000">
                  <a:srgbClr val="00B0F0">
                    <a:alpha val="40000"/>
                  </a:srgbClr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A87964-7941-42F1-AB85-4A1517BEF375}"/>
                </a:ext>
              </a:extLst>
            </p:cNvPr>
            <p:cNvGrpSpPr/>
            <p:nvPr/>
          </p:nvGrpSpPr>
          <p:grpSpPr>
            <a:xfrm>
              <a:off x="5493231" y="3960508"/>
              <a:ext cx="650515" cy="2039621"/>
              <a:chOff x="2576635" y="4377709"/>
              <a:chExt cx="650515" cy="203962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D86A2C-284A-40B0-A45B-49A4E3FDEF30}"/>
                  </a:ext>
                </a:extLst>
              </p:cNvPr>
              <p:cNvGrpSpPr/>
              <p:nvPr/>
            </p:nvGrpSpPr>
            <p:grpSpPr>
              <a:xfrm>
                <a:off x="2582102" y="4382742"/>
                <a:ext cx="645048" cy="2026823"/>
                <a:chOff x="634885" y="4217472"/>
                <a:chExt cx="645048" cy="2026823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54792D3-A6A3-4CB0-B8D8-FBD24DD423BB}"/>
                    </a:ext>
                  </a:extLst>
                </p:cNvPr>
                <p:cNvSpPr/>
                <p:nvPr/>
              </p:nvSpPr>
              <p:spPr>
                <a:xfrm>
                  <a:off x="634885" y="4414043"/>
                  <a:ext cx="645047" cy="1830252"/>
                </a:xfrm>
                <a:custGeom>
                  <a:avLst/>
                  <a:gdLst>
                    <a:gd name="connsiteX0" fmla="*/ 0 w 645047"/>
                    <a:gd name="connsiteY0" fmla="*/ 0 h 1664376"/>
                    <a:gd name="connsiteX1" fmla="*/ 645047 w 645047"/>
                    <a:gd name="connsiteY1" fmla="*/ 0 h 1664376"/>
                    <a:gd name="connsiteX2" fmla="*/ 645047 w 645047"/>
                    <a:gd name="connsiteY2" fmla="*/ 1300609 h 1664376"/>
                    <a:gd name="connsiteX3" fmla="*/ 376097 w 645047"/>
                    <a:gd name="connsiteY3" fmla="*/ 1300609 h 1664376"/>
                    <a:gd name="connsiteX4" fmla="*/ 376097 w 645047"/>
                    <a:gd name="connsiteY4" fmla="*/ 1664376 h 1664376"/>
                    <a:gd name="connsiteX5" fmla="*/ 239485 w 645047"/>
                    <a:gd name="connsiteY5" fmla="*/ 1664376 h 1664376"/>
                    <a:gd name="connsiteX6" fmla="*/ 239485 w 645047"/>
                    <a:gd name="connsiteY6" fmla="*/ 1300609 h 1664376"/>
                    <a:gd name="connsiteX7" fmla="*/ 0 w 645047"/>
                    <a:gd name="connsiteY7" fmla="*/ 1300609 h 166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5047" h="1664376"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300609"/>
                      </a:lnTo>
                      <a:lnTo>
                        <a:pt x="376097" y="1300609"/>
                      </a:lnTo>
                      <a:lnTo>
                        <a:pt x="376097" y="1664376"/>
                      </a:lnTo>
                      <a:lnTo>
                        <a:pt x="239485" y="1664376"/>
                      </a:lnTo>
                      <a:lnTo>
                        <a:pt x="239485" y="1300609"/>
                      </a:lnTo>
                      <a:lnTo>
                        <a:pt x="0" y="1300609"/>
                      </a:lnTo>
                      <a:close/>
                    </a:path>
                  </a:pathLst>
                </a:custGeom>
                <a:solidFill>
                  <a:srgbClr val="13DD13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DDC0F60B-B169-4B76-995D-39F6DB5E2706}"/>
                    </a:ext>
                  </a:extLst>
                </p:cNvPr>
                <p:cNvSpPr/>
                <p:nvPr/>
              </p:nvSpPr>
              <p:spPr>
                <a:xfrm>
                  <a:off x="634886" y="4217472"/>
                  <a:ext cx="645047" cy="2024736"/>
                </a:xfrm>
                <a:custGeom>
                  <a:avLst/>
                  <a:gdLst>
                    <a:gd name="connsiteX0" fmla="*/ 376376 w 645047"/>
                    <a:gd name="connsiteY0" fmla="*/ 1479417 h 1841234"/>
                    <a:gd name="connsiteX1" fmla="*/ 645047 w 645047"/>
                    <a:gd name="connsiteY1" fmla="*/ 1479417 h 1841234"/>
                    <a:gd name="connsiteX2" fmla="*/ 645047 w 645047"/>
                    <a:gd name="connsiteY2" fmla="*/ 1841234 h 1841234"/>
                    <a:gd name="connsiteX3" fmla="*/ 376376 w 645047"/>
                    <a:gd name="connsiteY3" fmla="*/ 1841234 h 1841234"/>
                    <a:gd name="connsiteX4" fmla="*/ 0 w 645047"/>
                    <a:gd name="connsiteY4" fmla="*/ 1478280 h 1841234"/>
                    <a:gd name="connsiteX5" fmla="*/ 279 w 645047"/>
                    <a:gd name="connsiteY5" fmla="*/ 1478280 h 1841234"/>
                    <a:gd name="connsiteX6" fmla="*/ 279 w 645047"/>
                    <a:gd name="connsiteY6" fmla="*/ 1479417 h 1841234"/>
                    <a:gd name="connsiteX7" fmla="*/ 239764 w 645047"/>
                    <a:gd name="connsiteY7" fmla="*/ 1479417 h 1841234"/>
                    <a:gd name="connsiteX8" fmla="*/ 239764 w 645047"/>
                    <a:gd name="connsiteY8" fmla="*/ 1841234 h 1841234"/>
                    <a:gd name="connsiteX9" fmla="*/ 0 w 645047"/>
                    <a:gd name="connsiteY9" fmla="*/ 1841234 h 1841234"/>
                    <a:gd name="connsiteX10" fmla="*/ 0 w 645047"/>
                    <a:gd name="connsiteY10" fmla="*/ 0 h 1841234"/>
                    <a:gd name="connsiteX11" fmla="*/ 645047 w 645047"/>
                    <a:gd name="connsiteY11" fmla="*/ 0 h 1841234"/>
                    <a:gd name="connsiteX12" fmla="*/ 645047 w 645047"/>
                    <a:gd name="connsiteY12" fmla="*/ 177477 h 1841234"/>
                    <a:gd name="connsiteX13" fmla="*/ 0 w 645047"/>
                    <a:gd name="connsiteY13" fmla="*/ 177477 h 1841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5047" h="1841234">
                      <a:moveTo>
                        <a:pt x="376376" y="1479417"/>
                      </a:moveTo>
                      <a:lnTo>
                        <a:pt x="645047" y="1479417"/>
                      </a:lnTo>
                      <a:lnTo>
                        <a:pt x="645047" y="1841234"/>
                      </a:lnTo>
                      <a:lnTo>
                        <a:pt x="376376" y="1841234"/>
                      </a:lnTo>
                      <a:close/>
                      <a:moveTo>
                        <a:pt x="0" y="1478280"/>
                      </a:moveTo>
                      <a:lnTo>
                        <a:pt x="279" y="1478280"/>
                      </a:lnTo>
                      <a:lnTo>
                        <a:pt x="279" y="1479417"/>
                      </a:lnTo>
                      <a:lnTo>
                        <a:pt x="239764" y="1479417"/>
                      </a:lnTo>
                      <a:lnTo>
                        <a:pt x="239764" y="1841234"/>
                      </a:lnTo>
                      <a:lnTo>
                        <a:pt x="0" y="1841234"/>
                      </a:lnTo>
                      <a:close/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77477"/>
                      </a:lnTo>
                      <a:lnTo>
                        <a:pt x="0" y="177477"/>
                      </a:lnTo>
                      <a:close/>
                    </a:path>
                  </a:pathLst>
                </a:custGeom>
                <a:pattFill prst="pct50">
                  <a:fgClr>
                    <a:schemeClr val="bg1">
                      <a:lumMod val="6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033982-6E17-4B3F-AF95-B74C818C307C}"/>
                  </a:ext>
                </a:extLst>
              </p:cNvPr>
              <p:cNvSpPr/>
              <p:nvPr/>
            </p:nvSpPr>
            <p:spPr>
              <a:xfrm>
                <a:off x="2576635" y="4377709"/>
                <a:ext cx="645047" cy="2039621"/>
              </a:xfrm>
              <a:prstGeom prst="rect">
                <a:avLst/>
              </a:prstGeom>
              <a:solidFill>
                <a:schemeClr val="bg1">
                  <a:lumMod val="65000"/>
                  <a:alpha val="14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4F049B-66F8-4957-B29D-32A219CEFD36}"/>
                </a:ext>
              </a:extLst>
            </p:cNvPr>
            <p:cNvSpPr txBox="1"/>
            <p:nvPr/>
          </p:nvSpPr>
          <p:spPr>
            <a:xfrm>
              <a:off x="5149684" y="3894339"/>
              <a:ext cx="1333500" cy="38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Gas</a:t>
              </a:r>
            </a:p>
          </p:txBody>
        </p:sp>
        <p:pic>
          <p:nvPicPr>
            <p:cNvPr id="26" name="Picture 25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3F6C2445-6E6D-4AF0-9203-FA49D751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7206" y="3718160"/>
              <a:ext cx="4079245" cy="2039622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787DCAE7-E8D2-4105-9B18-C0EA7157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617" y="3658763"/>
              <a:ext cx="4313254" cy="2156627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9BB27BB-1893-4686-92E9-1CBBB18D9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16"/>
          <a:stretch/>
        </p:blipFill>
        <p:spPr>
          <a:xfrm>
            <a:off x="3826588" y="622367"/>
            <a:ext cx="2362524" cy="23273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A8243A-77FB-498E-860E-207904372114}"/>
              </a:ext>
            </a:extLst>
          </p:cNvPr>
          <p:cNvGrpSpPr/>
          <p:nvPr/>
        </p:nvGrpSpPr>
        <p:grpSpPr>
          <a:xfrm>
            <a:off x="34569" y="697773"/>
            <a:ext cx="3851955" cy="2194630"/>
            <a:chOff x="711672" y="765788"/>
            <a:chExt cx="3851955" cy="21946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7EE9235-B3BC-45E9-BBB1-5966BDDD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672" y="922083"/>
              <a:ext cx="3650359" cy="203833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06D010-1974-496D-8F9A-50018DF7F2BF}"/>
                </a:ext>
              </a:extLst>
            </p:cNvPr>
            <p:cNvSpPr txBox="1"/>
            <p:nvPr/>
          </p:nvSpPr>
          <p:spPr>
            <a:xfrm>
              <a:off x="990600" y="777351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Ionization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4B4FD9-52FA-4ABE-90EB-939D57F65C15}"/>
                </a:ext>
              </a:extLst>
            </p:cNvPr>
            <p:cNvSpPr txBox="1"/>
            <p:nvPr/>
          </p:nvSpPr>
          <p:spPr>
            <a:xfrm>
              <a:off x="2025307" y="765788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Propagation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9E188E-DEDF-4877-AF33-A47E659D06E6}"/>
                </a:ext>
              </a:extLst>
            </p:cNvPr>
            <p:cNvSpPr txBox="1"/>
            <p:nvPr/>
          </p:nvSpPr>
          <p:spPr>
            <a:xfrm>
              <a:off x="3129598" y="771569"/>
              <a:ext cx="1434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Recombination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7851F57-1AB5-42BF-88FD-772035C44415}"/>
              </a:ext>
            </a:extLst>
          </p:cNvPr>
          <p:cNvSpPr txBox="1"/>
          <p:nvPr/>
        </p:nvSpPr>
        <p:spPr>
          <a:xfrm>
            <a:off x="6387414" y="817423"/>
            <a:ext cx="271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HHG can be used to generate pulses with bandwidth in the XUV (up to hundreds of 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Describe by a 3-step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Naturally produces an attosecond pulse train (APT)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Characterized by odd harmonics of the fundamental in the frequency domain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056DB2F9-66AA-487B-A277-36E2B983290A}"/>
              </a:ext>
            </a:extLst>
          </p:cNvPr>
          <p:cNvSpPr/>
          <p:nvPr/>
        </p:nvSpPr>
        <p:spPr>
          <a:xfrm>
            <a:off x="38100" y="626326"/>
            <a:ext cx="3695700" cy="2467075"/>
          </a:xfrm>
          <a:prstGeom prst="wedgeRoundRectCallout">
            <a:avLst>
              <a:gd name="adj1" fmla="val 63206"/>
              <a:gd name="adj2" fmla="val 8920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E779EE9D-A52C-46E9-B39D-DF075EFA8331}"/>
              </a:ext>
            </a:extLst>
          </p:cNvPr>
          <p:cNvSpPr/>
          <p:nvPr/>
        </p:nvSpPr>
        <p:spPr>
          <a:xfrm>
            <a:off x="3761172" y="673848"/>
            <a:ext cx="2563428" cy="2327314"/>
          </a:xfrm>
          <a:prstGeom prst="wedgeRoundRectCallout">
            <a:avLst>
              <a:gd name="adj1" fmla="val 85730"/>
              <a:gd name="adj2" fmla="val 98312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90550"/>
            <a:ext cx="4724400" cy="2752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C882F7-917B-441E-AD19-7B1ABDA5DCF7}"/>
              </a:ext>
            </a:extLst>
          </p:cNvPr>
          <p:cNvSpPr txBox="1"/>
          <p:nvPr/>
        </p:nvSpPr>
        <p:spPr>
          <a:xfrm>
            <a:off x="152400" y="5715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transient absorption spectroscopy (ATS)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D7DD2A-7897-4728-87E7-7368B64EA1B5}"/>
              </a:ext>
            </a:extLst>
          </p:cNvPr>
          <p:cNvSpPr/>
          <p:nvPr/>
        </p:nvSpPr>
        <p:spPr>
          <a:xfrm>
            <a:off x="114300" y="386715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XUV induces a polarization in a gas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Polarization is macroscopic sum of oscillating dipoles which emit light that interferes with transmitted XUV </a:t>
            </a:r>
            <a:r>
              <a:rPr lang="en-US" sz="1200" dirty="0">
                <a:sym typeface="Wingdings" panose="05000000000000000000" pitchFamily="2" charset="2"/>
              </a:rPr>
              <a:t></a:t>
            </a:r>
            <a:r>
              <a:rPr lang="en-US" sz="1200" dirty="0"/>
              <a:t> absorption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An additional pulse perturbs this polarization through interactions with sample </a:t>
            </a:r>
            <a:r>
              <a:rPr lang="en-US" sz="1200" dirty="0">
                <a:sym typeface="Wingdings" panose="05000000000000000000" pitchFamily="2" charset="2"/>
              </a:rPr>
              <a:t> modified absorption feature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By measuring the delay dependent absorption, dynamics can be extracted</a:t>
            </a:r>
          </a:p>
        </p:txBody>
      </p:sp>
    </p:spTree>
    <p:extLst>
      <p:ext uri="{BB962C8B-B14F-4D97-AF65-F5344CB8AC3E}">
        <p14:creationId xmlns:p14="http://schemas.microsoft.com/office/powerpoint/2010/main" val="243514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0550"/>
            <a:ext cx="5105400" cy="2974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C2489-E3EE-4692-9CAF-ABDC3185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76795"/>
            <a:ext cx="3078141" cy="15328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45042D-1E58-472D-9117-082A58D43FA6}"/>
              </a:ext>
            </a:extLst>
          </p:cNvPr>
          <p:cNvSpPr/>
          <p:nvPr/>
        </p:nvSpPr>
        <p:spPr>
          <a:xfrm>
            <a:off x="5791200" y="2261452"/>
            <a:ext cx="28956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5C99-3C6F-41DC-8FFD-2160F273CC97}"/>
              </a:ext>
            </a:extLst>
          </p:cNvPr>
          <p:cNvSpPr txBox="1"/>
          <p:nvPr/>
        </p:nvSpPr>
        <p:spPr>
          <a:xfrm>
            <a:off x="152400" y="5715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attosecond transient-absorption spectroscopy (CATS)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84126-FE06-4E71-A05C-BACB5CC3100A}"/>
              </a:ext>
            </a:extLst>
          </p:cNvPr>
          <p:cNvSpPr/>
          <p:nvPr/>
        </p:nvSpPr>
        <p:spPr>
          <a:xfrm>
            <a:off x="457200" y="394335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Generally, absorption is accompanied by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Change in dispersion cannot be directly observed in ATS experiments </a:t>
            </a:r>
            <a:r>
              <a:rPr lang="en-US" sz="1200" dirty="0">
                <a:sym typeface="Wingdings" panose="05000000000000000000" pitchFamily="2" charset="2"/>
              </a:rPr>
              <a:t> only available through indirect calculations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CATS can directly measure the change in dispersion by using a reference field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9A261-9466-4E35-8B56-CB07E98E7C2D}"/>
              </a:ext>
            </a:extLst>
          </p:cNvPr>
          <p:cNvSpPr/>
          <p:nvPr/>
        </p:nvSpPr>
        <p:spPr>
          <a:xfrm>
            <a:off x="5791200" y="2572151"/>
            <a:ext cx="3078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Change in absorption </a:t>
            </a:r>
            <a:r>
              <a:rPr lang="en-US" sz="1200" dirty="0">
                <a:sym typeface="Wingdings" panose="05000000000000000000" pitchFamily="2" charset="2"/>
              </a:rPr>
              <a:t> ATS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Change in absorption &amp; dispersion  CATS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34DBC-C621-401D-8DA5-9EC28E85A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78594"/>
            <a:ext cx="896750" cy="1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184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18434</TotalTime>
  <Words>2718</Words>
  <Application>Microsoft Office PowerPoint</Application>
  <PresentationFormat>On-screen Show (16:9)</PresentationFormat>
  <Paragraphs>283</Paragraphs>
  <Slides>54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CMU Serif</vt:lpstr>
      <vt:lpstr>Helvetica Neue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</dc:creator>
  <cp:lastModifiedBy>Stephen</cp:lastModifiedBy>
  <cp:revision>1297</cp:revision>
  <dcterms:created xsi:type="dcterms:W3CDTF">2018-05-20T17:17:52Z</dcterms:created>
  <dcterms:modified xsi:type="dcterms:W3CDTF">2020-12-08T06:28:09Z</dcterms:modified>
</cp:coreProperties>
</file>